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96" r:id="rId2"/>
    <p:sldId id="349" r:id="rId3"/>
    <p:sldId id="384" r:id="rId4"/>
    <p:sldId id="362" r:id="rId5"/>
    <p:sldId id="363" r:id="rId6"/>
    <p:sldId id="351" r:id="rId7"/>
    <p:sldId id="361" r:id="rId8"/>
    <p:sldId id="347" r:id="rId9"/>
    <p:sldId id="348" r:id="rId10"/>
    <p:sldId id="352" r:id="rId11"/>
    <p:sldId id="350" r:id="rId12"/>
    <p:sldId id="353" r:id="rId13"/>
    <p:sldId id="354" r:id="rId14"/>
    <p:sldId id="356" r:id="rId15"/>
    <p:sldId id="360" r:id="rId16"/>
    <p:sldId id="359" r:id="rId17"/>
    <p:sldId id="357" r:id="rId18"/>
    <p:sldId id="358" r:id="rId19"/>
    <p:sldId id="367" r:id="rId20"/>
    <p:sldId id="364" r:id="rId21"/>
    <p:sldId id="365" r:id="rId22"/>
    <p:sldId id="366" r:id="rId23"/>
    <p:sldId id="368" r:id="rId24"/>
    <p:sldId id="371" r:id="rId25"/>
    <p:sldId id="370" r:id="rId26"/>
    <p:sldId id="369" r:id="rId27"/>
    <p:sldId id="385" r:id="rId28"/>
    <p:sldId id="372" r:id="rId29"/>
    <p:sldId id="373" r:id="rId30"/>
    <p:sldId id="374" r:id="rId31"/>
    <p:sldId id="375" r:id="rId32"/>
    <p:sldId id="376" r:id="rId33"/>
    <p:sldId id="386" r:id="rId34"/>
    <p:sldId id="381" r:id="rId35"/>
    <p:sldId id="378" r:id="rId36"/>
    <p:sldId id="380" r:id="rId37"/>
    <p:sldId id="383" r:id="rId38"/>
  </p:sldIdLst>
  <p:sldSz cx="12192000" cy="6858000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E84083-FCAC-46B4-BB97-DCCA7E96A751}">
          <p14:sldIdLst>
            <p14:sldId id="296"/>
            <p14:sldId id="349"/>
            <p14:sldId id="384"/>
            <p14:sldId id="362"/>
            <p14:sldId id="363"/>
            <p14:sldId id="351"/>
            <p14:sldId id="361"/>
            <p14:sldId id="347"/>
            <p14:sldId id="348"/>
            <p14:sldId id="352"/>
            <p14:sldId id="350"/>
            <p14:sldId id="353"/>
            <p14:sldId id="354"/>
            <p14:sldId id="356"/>
            <p14:sldId id="360"/>
            <p14:sldId id="359"/>
            <p14:sldId id="357"/>
            <p14:sldId id="358"/>
            <p14:sldId id="367"/>
            <p14:sldId id="364"/>
            <p14:sldId id="365"/>
            <p14:sldId id="366"/>
            <p14:sldId id="368"/>
            <p14:sldId id="371"/>
            <p14:sldId id="370"/>
            <p14:sldId id="369"/>
            <p14:sldId id="385"/>
            <p14:sldId id="372"/>
            <p14:sldId id="373"/>
            <p14:sldId id="374"/>
            <p14:sldId id="375"/>
            <p14:sldId id="376"/>
            <p14:sldId id="386"/>
            <p14:sldId id="381"/>
            <p14:sldId id="378"/>
            <p14:sldId id="380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5" pos="3848" userDrawn="1">
          <p15:clr>
            <a:srgbClr val="A4A3A4"/>
          </p15:clr>
        </p15:guide>
        <p15:guide id="6" orient="horz" pos="1153">
          <p15:clr>
            <a:srgbClr val="A4A3A4"/>
          </p15:clr>
        </p15:guide>
        <p15:guide id="7" pos="37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B8C"/>
    <a:srgbClr val="C3C8DC"/>
    <a:srgbClr val="8E9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83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114" y="264"/>
      </p:cViewPr>
      <p:guideLst>
        <p:guide orient="horz" pos="3793"/>
        <p:guide orient="horz" pos="4088"/>
        <p:guide pos="3848"/>
        <p:guide orient="horz" pos="1153"/>
        <p:guide pos="3782"/>
      </p:guideLst>
    </p:cSldViewPr>
  </p:slideViewPr>
  <p:outlineViewPr>
    <p:cViewPr>
      <p:scale>
        <a:sx n="33" d="100"/>
        <a:sy n="33" d="100"/>
      </p:scale>
      <p:origin x="0" y="-3075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0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0"/>
          </a:xfrm>
          <a:prstGeom prst="rect">
            <a:avLst/>
          </a:prstGeom>
        </p:spPr>
        <p:txBody>
          <a:bodyPr vert="horz" lIns="99283" tIns="49642" rIns="99283" bIns="49642" rtlCol="0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9283" tIns="49642" rIns="99283" bIns="49642" rtlCol="0"/>
          <a:lstStyle>
            <a:lvl1pPr algn="r">
              <a:defRPr sz="1400"/>
            </a:lvl1pPr>
          </a:lstStyle>
          <a:p>
            <a:fld id="{E3339C42-7739-6D47-87EE-4D21311848BB}" type="datetimeFigureOut">
              <a:rPr lang="de-DE" smtClean="0"/>
              <a:t>20.06.2022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6363" cy="511730"/>
          </a:xfrm>
          <a:prstGeom prst="rect">
            <a:avLst/>
          </a:prstGeom>
        </p:spPr>
        <p:txBody>
          <a:bodyPr vert="horz" lIns="99283" tIns="49642" rIns="99283" bIns="49642" rtlCol="0" anchor="b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6" y="9721107"/>
            <a:ext cx="3076363" cy="511730"/>
          </a:xfrm>
          <a:prstGeom prst="rect">
            <a:avLst/>
          </a:prstGeom>
        </p:spPr>
        <p:txBody>
          <a:bodyPr vert="horz" lIns="99283" tIns="49642" rIns="99283" bIns="49642" rtlCol="0" anchor="b"/>
          <a:lstStyle>
            <a:lvl1pPr algn="r">
              <a:defRPr sz="1400"/>
            </a:lvl1pPr>
          </a:lstStyle>
          <a:p>
            <a:fld id="{69E6AF66-56B4-BA4F-882B-8622E2F43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828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0"/>
          </a:xfrm>
          <a:prstGeom prst="rect">
            <a:avLst/>
          </a:prstGeom>
        </p:spPr>
        <p:txBody>
          <a:bodyPr vert="horz" lIns="99283" tIns="49642" rIns="99283" bIns="49642" rtlCol="0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9283" tIns="49642" rIns="99283" bIns="49642" rtlCol="0"/>
          <a:lstStyle>
            <a:lvl1pPr algn="r">
              <a:defRPr sz="1400"/>
            </a:lvl1pPr>
          </a:lstStyle>
          <a:p>
            <a:fld id="{BBBFECD1-2B9E-3947-9FA2-66A457F76B08}" type="datetimeFigureOut">
              <a:rPr lang="de-DE" smtClean="0"/>
              <a:t>20.06.2022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283" tIns="49642" rIns="99283" bIns="4964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5"/>
          </a:xfrm>
          <a:prstGeom prst="rect">
            <a:avLst/>
          </a:prstGeom>
        </p:spPr>
        <p:txBody>
          <a:bodyPr vert="horz" lIns="99283" tIns="49642" rIns="99283" bIns="4964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0"/>
          </a:xfrm>
          <a:prstGeom prst="rect">
            <a:avLst/>
          </a:prstGeom>
        </p:spPr>
        <p:txBody>
          <a:bodyPr vert="horz" lIns="99283" tIns="49642" rIns="99283" bIns="49642" rtlCol="0" anchor="b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0"/>
          </a:xfrm>
          <a:prstGeom prst="rect">
            <a:avLst/>
          </a:prstGeom>
        </p:spPr>
        <p:txBody>
          <a:bodyPr vert="horz" lIns="99283" tIns="49642" rIns="99283" bIns="49642" rtlCol="0" anchor="b"/>
          <a:lstStyle>
            <a:lvl1pPr algn="r">
              <a:defRPr sz="1400"/>
            </a:lvl1pPr>
          </a:lstStyle>
          <a:p>
            <a:fld id="{AED31EA0-B01B-234E-942E-6FAD2F659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092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>
            <a:extLst>
              <a:ext uri="{FF2B5EF4-FFF2-40B4-BE49-F238E27FC236}">
                <a16:creationId xmlns:a16="http://schemas.microsoft.com/office/drawing/2014/main" id="{99ABFA16-0234-4031-95BB-63C69E0A8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451" y="2341586"/>
            <a:ext cx="10363200" cy="970264"/>
          </a:xfrm>
        </p:spPr>
        <p:txBody>
          <a:bodyPr lIns="0" rIns="0" bIns="0">
            <a:no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Rechtwinkliges Dreieck 8">
            <a:extLst>
              <a:ext uri="{FF2B5EF4-FFF2-40B4-BE49-F238E27FC236}">
                <a16:creationId xmlns:a16="http://schemas.microsoft.com/office/drawing/2014/main" id="{D8D677EF-20F6-479A-B8AA-4564F0ABD704}"/>
              </a:ext>
            </a:extLst>
          </p:cNvPr>
          <p:cNvSpPr/>
          <p:nvPr userDrawn="1"/>
        </p:nvSpPr>
        <p:spPr>
          <a:xfrm flipH="1">
            <a:off x="-3136" y="3371277"/>
            <a:ext cx="12195135" cy="3486722"/>
          </a:xfrm>
          <a:custGeom>
            <a:avLst/>
            <a:gdLst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44000 w 9144000"/>
              <a:gd name="connsiteY2" fmla="*/ 2924022 h 2924022"/>
              <a:gd name="connsiteX3" fmla="*/ 0 w 9144000"/>
              <a:gd name="connsiteY3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26360 w 9144000"/>
              <a:gd name="connsiteY2" fmla="*/ 1005546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26360 w 9144000"/>
              <a:gd name="connsiteY2" fmla="*/ 1005546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26360 w 9144000"/>
              <a:gd name="connsiteY2" fmla="*/ 1005546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08721 w 9144000"/>
              <a:gd name="connsiteY2" fmla="*/ 1728833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44000 w 9144000"/>
              <a:gd name="connsiteY2" fmla="*/ 1640628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53114"/>
              <a:gd name="connsiteY0" fmla="*/ 2924022 h 2924022"/>
              <a:gd name="connsiteX1" fmla="*/ 0 w 9153114"/>
              <a:gd name="connsiteY1" fmla="*/ 0 h 2924022"/>
              <a:gd name="connsiteX2" fmla="*/ 9144000 w 9153114"/>
              <a:gd name="connsiteY2" fmla="*/ 1640628 h 2924022"/>
              <a:gd name="connsiteX3" fmla="*/ 9144000 w 9153114"/>
              <a:gd name="connsiteY3" fmla="*/ 2924022 h 2924022"/>
              <a:gd name="connsiteX4" fmla="*/ 0 w 9153114"/>
              <a:gd name="connsiteY4" fmla="*/ 2924022 h 2924022"/>
              <a:gd name="connsiteX0" fmla="*/ 0 w 9153361"/>
              <a:gd name="connsiteY0" fmla="*/ 2924022 h 2924022"/>
              <a:gd name="connsiteX1" fmla="*/ 0 w 9153361"/>
              <a:gd name="connsiteY1" fmla="*/ 0 h 2924022"/>
              <a:gd name="connsiteX2" fmla="*/ 9144000 w 9153361"/>
              <a:gd name="connsiteY2" fmla="*/ 1640628 h 2924022"/>
              <a:gd name="connsiteX3" fmla="*/ 9144000 w 9153361"/>
              <a:gd name="connsiteY3" fmla="*/ 2924022 h 2924022"/>
              <a:gd name="connsiteX4" fmla="*/ 0 w 9153361"/>
              <a:gd name="connsiteY4" fmla="*/ 2924022 h 2924022"/>
              <a:gd name="connsiteX0" fmla="*/ 0 w 9153361"/>
              <a:gd name="connsiteY0" fmla="*/ 3453411 h 3453411"/>
              <a:gd name="connsiteX1" fmla="*/ 0 w 9153361"/>
              <a:gd name="connsiteY1" fmla="*/ 0 h 3453411"/>
              <a:gd name="connsiteX2" fmla="*/ 9144000 w 9153361"/>
              <a:gd name="connsiteY2" fmla="*/ 2170017 h 3453411"/>
              <a:gd name="connsiteX3" fmla="*/ 9144000 w 9153361"/>
              <a:gd name="connsiteY3" fmla="*/ 3453411 h 3453411"/>
              <a:gd name="connsiteX4" fmla="*/ 0 w 9153361"/>
              <a:gd name="connsiteY4" fmla="*/ 3453411 h 3453411"/>
              <a:gd name="connsiteX0" fmla="*/ 0 w 9153361"/>
              <a:gd name="connsiteY0" fmla="*/ 3486722 h 3486722"/>
              <a:gd name="connsiteX1" fmla="*/ 0 w 9153361"/>
              <a:gd name="connsiteY1" fmla="*/ 0 h 3486722"/>
              <a:gd name="connsiteX2" fmla="*/ 9144000 w 9153361"/>
              <a:gd name="connsiteY2" fmla="*/ 2203328 h 3486722"/>
              <a:gd name="connsiteX3" fmla="*/ 9144000 w 9153361"/>
              <a:gd name="connsiteY3" fmla="*/ 3486722 h 3486722"/>
              <a:gd name="connsiteX4" fmla="*/ 0 w 9153361"/>
              <a:gd name="connsiteY4" fmla="*/ 3486722 h 3486722"/>
              <a:gd name="connsiteX0" fmla="*/ 0 w 9155710"/>
              <a:gd name="connsiteY0" fmla="*/ 3486722 h 3486722"/>
              <a:gd name="connsiteX1" fmla="*/ 0 w 9155710"/>
              <a:gd name="connsiteY1" fmla="*/ 0 h 3486722"/>
              <a:gd name="connsiteX2" fmla="*/ 9146352 w 9155710"/>
              <a:gd name="connsiteY2" fmla="*/ 2197054 h 3486722"/>
              <a:gd name="connsiteX3" fmla="*/ 9144000 w 9155710"/>
              <a:gd name="connsiteY3" fmla="*/ 3486722 h 3486722"/>
              <a:gd name="connsiteX4" fmla="*/ 0 w 9155710"/>
              <a:gd name="connsiteY4" fmla="*/ 3486722 h 3486722"/>
              <a:gd name="connsiteX0" fmla="*/ 0 w 9176822"/>
              <a:gd name="connsiteY0" fmla="*/ 3486722 h 3486722"/>
              <a:gd name="connsiteX1" fmla="*/ 0 w 9176822"/>
              <a:gd name="connsiteY1" fmla="*/ 0 h 3486722"/>
              <a:gd name="connsiteX2" fmla="*/ 9146352 w 9176822"/>
              <a:gd name="connsiteY2" fmla="*/ 2197054 h 3486722"/>
              <a:gd name="connsiteX3" fmla="*/ 9144000 w 9176822"/>
              <a:gd name="connsiteY3" fmla="*/ 3486722 h 3486722"/>
              <a:gd name="connsiteX4" fmla="*/ 0 w 9176822"/>
              <a:gd name="connsiteY4" fmla="*/ 3486722 h 3486722"/>
              <a:gd name="connsiteX0" fmla="*/ 0 w 9146352"/>
              <a:gd name="connsiteY0" fmla="*/ 3486722 h 3486722"/>
              <a:gd name="connsiteX1" fmla="*/ 0 w 9146352"/>
              <a:gd name="connsiteY1" fmla="*/ 0 h 3486722"/>
              <a:gd name="connsiteX2" fmla="*/ 9146352 w 9146352"/>
              <a:gd name="connsiteY2" fmla="*/ 2197054 h 3486722"/>
              <a:gd name="connsiteX3" fmla="*/ 9144000 w 9146352"/>
              <a:gd name="connsiteY3" fmla="*/ 3486722 h 3486722"/>
              <a:gd name="connsiteX4" fmla="*/ 0 w 9146352"/>
              <a:gd name="connsiteY4" fmla="*/ 3486722 h 3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6352" h="3486722">
                <a:moveTo>
                  <a:pt x="0" y="3486722"/>
                </a:moveTo>
                <a:lnTo>
                  <a:pt x="0" y="0"/>
                </a:lnTo>
                <a:lnTo>
                  <a:pt x="9146352" y="2197054"/>
                </a:lnTo>
                <a:lnTo>
                  <a:pt x="9144000" y="3486722"/>
                </a:lnTo>
                <a:lnTo>
                  <a:pt x="0" y="3486722"/>
                </a:lnTo>
                <a:close/>
              </a:path>
            </a:pathLst>
          </a:custGeom>
          <a:solidFill>
            <a:srgbClr val="C3C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C0EB9F0-33FF-4AAF-B580-932F92D82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451" y="1248370"/>
            <a:ext cx="10363200" cy="921493"/>
          </a:xfrm>
        </p:spPr>
        <p:txBody>
          <a:bodyPr lIns="0" rIns="0" bIns="0"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C22CC7D6-A758-4344-833C-71A97E0F241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5337" y="4820636"/>
            <a:ext cx="3434257" cy="220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14A84DE-D34C-4977-879B-2B6597185543}"/>
              </a:ext>
            </a:extLst>
          </p:cNvPr>
          <p:cNvPicPr>
            <a:picLocks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826" y="6280066"/>
            <a:ext cx="2401580" cy="3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7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E352CB3-BC47-464B-BBF4-FD5AEA7E9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68000"/>
            <a:ext cx="3708000" cy="464522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C7253FF-0CD5-4EB3-9D03-A5539D7B0E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7875" y="1368000"/>
            <a:ext cx="3708000" cy="464522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6D84E99-4DC2-4F0F-874E-902227A2680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15751" y="1368001"/>
            <a:ext cx="3706362" cy="465155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DF0C1B59-0453-454B-96F6-37EA240A3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51A383-C6B3-4753-A48E-2714E0FC15DF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72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9915-5771-4292-956C-F3EAFCCEEC1D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681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EB549FE-BECA-4A10-AD46-0FB2A0897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999" y="1376363"/>
            <a:ext cx="3708000" cy="41021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4FFF2C3F-88F0-4D54-A061-25BC937465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087" y="1376363"/>
            <a:ext cx="3708000" cy="1968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B4CDEFF-2E89-4E4F-9944-8DBF316C7C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34087" y="3509963"/>
            <a:ext cx="3708000" cy="1968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5442559-9B56-432F-AED5-5A324CC5A3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08176" y="1376363"/>
            <a:ext cx="3708000" cy="196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B11F0C1D-A13E-481C-9AF3-2BB4B955E6E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08176" y="3508375"/>
            <a:ext cx="3708000" cy="19700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C57AD0-4FF5-4813-85D0-45F319B618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5672480"/>
            <a:ext cx="11460525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83ABDCF-779C-48D3-82F7-EC9AA55EB490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7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EB549FE-BECA-4A10-AD46-0FB2A0897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999" y="1376363"/>
            <a:ext cx="3708000" cy="4645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4FFF2C3F-88F0-4D54-A061-25BC937465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085" y="1376363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B4CDEFF-2E89-4E4F-9944-8DBF316C7C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34085" y="3779836"/>
            <a:ext cx="3708000" cy="2241551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5442559-9B56-432F-AED5-5A324CC5A3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08171" y="1376363"/>
            <a:ext cx="3708000" cy="2242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B11F0C1D-A13E-481C-9AF3-2BB4B955E6E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08171" y="3779835"/>
            <a:ext cx="3708000" cy="2242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FD6342A-FA38-4738-9BFD-0B5D8EE0FB7A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3948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ohne Text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EB549FE-BECA-4A10-AD46-0FB2A0897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1376362"/>
            <a:ext cx="5634000" cy="223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37636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AB26674-1565-4212-B4EE-4BB0B90227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091" y="1376362"/>
            <a:ext cx="5634000" cy="223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30E0A258-82D5-4462-B007-488B90416F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781087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04DB30C4-3FD8-461B-B5C5-AB23B6630F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33860" y="3781087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60DC8BF4-A6EC-4395-A602-4890C31DF9A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07721" y="3781087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B1AACE1-0BA2-402B-89B8-F8194EFEB750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75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ohne Text 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EB549FE-BECA-4A10-AD46-0FB2A0897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1376362"/>
            <a:ext cx="7581860" cy="223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30E0A258-82D5-4462-B007-488B90416F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781087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04DB30C4-3FD8-461B-B5C5-AB23B6630F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33860" y="3781087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60DC8BF4-A6EC-4395-A602-4890C31DF9A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07721" y="3781087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8EBF9623-8FC6-4188-ABBD-744B88D23E5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07721" y="1376362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417D1D3D-F3A4-4724-8EF9-CB672611EF89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20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3">
            <a:extLst>
              <a:ext uri="{FF2B5EF4-FFF2-40B4-BE49-F238E27FC236}">
                <a16:creationId xmlns:a16="http://schemas.microsoft.com/office/drawing/2014/main" id="{408BE9C8-62A6-43EB-B41B-718D76CABA1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92091" y="3782188"/>
            <a:ext cx="5634000" cy="223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EB549FE-BECA-4A10-AD46-0FB2A0897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1376362"/>
            <a:ext cx="5634000" cy="223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EA03BD39-4A54-42D2-B7B5-72431BBF70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000" y="3782188"/>
            <a:ext cx="5634000" cy="223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AB26674-1565-4212-B4EE-4BB0B90227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091" y="1376362"/>
            <a:ext cx="5634000" cy="223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5CD199B-9E90-409E-A585-7F261E244794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686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3">
            <a:extLst>
              <a:ext uri="{FF2B5EF4-FFF2-40B4-BE49-F238E27FC236}">
                <a16:creationId xmlns:a16="http://schemas.microsoft.com/office/drawing/2014/main" id="{408BE9C8-62A6-43EB-B41B-718D76CABA1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86411" y="3509263"/>
            <a:ext cx="5634000" cy="196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EB549FE-BECA-4A10-AD46-0FB2A0897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1376362"/>
            <a:ext cx="5634000" cy="196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EA03BD39-4A54-42D2-B7B5-72431BBF70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000" y="3509263"/>
            <a:ext cx="5634000" cy="196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AB26674-1565-4212-B4EE-4BB0B90227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6411" y="1376362"/>
            <a:ext cx="5634000" cy="196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F1516C40-C4A6-4260-AD44-EA8F9FC20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5672480"/>
            <a:ext cx="11464877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9176EFE-ABFA-4E39-A034-8E09E8895AEA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253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13">
            <a:extLst>
              <a:ext uri="{FF2B5EF4-FFF2-40B4-BE49-F238E27FC236}">
                <a16:creationId xmlns:a16="http://schemas.microsoft.com/office/drawing/2014/main" id="{DC5D1014-2C09-4616-B060-2E0B538B9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999" y="1376362"/>
            <a:ext cx="7603200" cy="464627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A5442E0A-B9A9-44B8-AC25-068DFFC8BE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07721" y="3781087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A59A410C-A73D-4E2A-9E9F-0C79472F516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07721" y="1376362"/>
            <a:ext cx="3708000" cy="22415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3A3291B-298D-405C-81F8-145C768185E0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3520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13">
            <a:extLst>
              <a:ext uri="{FF2B5EF4-FFF2-40B4-BE49-F238E27FC236}">
                <a16:creationId xmlns:a16="http://schemas.microsoft.com/office/drawing/2014/main" id="{DC5D1014-2C09-4616-B060-2E0B538B9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1376362"/>
            <a:ext cx="7602663" cy="410210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1874712-768F-4E35-80D0-E95BECF7D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5672480"/>
            <a:ext cx="11464877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Bildplatzhalter 19">
            <a:extLst>
              <a:ext uri="{FF2B5EF4-FFF2-40B4-BE49-F238E27FC236}">
                <a16:creationId xmlns:a16="http://schemas.microsoft.com/office/drawing/2014/main" id="{AB3EFA6E-51DF-4C23-A3AF-6C6C7B209A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08171" y="1376363"/>
            <a:ext cx="3708000" cy="1969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21">
            <a:extLst>
              <a:ext uri="{FF2B5EF4-FFF2-40B4-BE49-F238E27FC236}">
                <a16:creationId xmlns:a16="http://schemas.microsoft.com/office/drawing/2014/main" id="{B6852E73-D5E2-464E-80DD-C02B6E2FE6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08171" y="3508375"/>
            <a:ext cx="3708000" cy="19700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817F6DB-E7DC-47B0-8655-AE8B9398FAE6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510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951FAD6-F5C6-488F-816C-CBDCF5D0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35" y="1368000"/>
            <a:ext cx="11466642" cy="46533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B4CF928B-3BCA-435D-B5CB-B66B360D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1466-34C6-49F0-AC7E-276F14AFCCD8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193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13">
            <a:extLst>
              <a:ext uri="{FF2B5EF4-FFF2-40B4-BE49-F238E27FC236}">
                <a16:creationId xmlns:a16="http://schemas.microsoft.com/office/drawing/2014/main" id="{DC5D1014-2C09-4616-B060-2E0B538B9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1376362"/>
            <a:ext cx="5634000" cy="410210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1874712-768F-4E35-80D0-E95BECF7D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5672480"/>
            <a:ext cx="11460525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C7251675-784E-40D4-AFF4-25902175EC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8311" y="1376362"/>
            <a:ext cx="5634000" cy="410210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2EBD9B3-211B-4034-A000-1FD626AAE8DB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8304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E2BE221-E42E-4F7B-A99A-72893213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13">
            <a:extLst>
              <a:ext uri="{FF2B5EF4-FFF2-40B4-BE49-F238E27FC236}">
                <a16:creationId xmlns:a16="http://schemas.microsoft.com/office/drawing/2014/main" id="{DC5D1014-2C09-4616-B060-2E0B538B9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1376362"/>
            <a:ext cx="5634000" cy="464502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C7251675-784E-40D4-AFF4-25902175EC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8311" y="1376362"/>
            <a:ext cx="5634000" cy="464502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584380A-93CD-47D1-A7C0-1A0F3200ADEF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215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280A07DA-4314-4546-A425-9DB79B3F2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376363"/>
            <a:ext cx="11460525" cy="4645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F23D1F6D-C361-4922-9F7E-69ACE297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7B932B-8AA0-4D7F-8A56-B6CC7DB8DD09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56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hr 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CF91351-65EC-4710-A966-5419747730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565081"/>
            <a:ext cx="11462113" cy="5911919"/>
          </a:xfrm>
          <a:solidFill>
            <a:srgbClr val="C3C8DC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cxnSp>
        <p:nvCxnSpPr>
          <p:cNvPr id="5" name="Gerade Verbindung 7">
            <a:extLst>
              <a:ext uri="{FF2B5EF4-FFF2-40B4-BE49-F238E27FC236}">
                <a16:creationId xmlns:a16="http://schemas.microsoft.com/office/drawing/2014/main" id="{447F1FDE-8D03-4A32-8B27-473D92D43CA7}"/>
              </a:ext>
            </a:extLst>
          </p:cNvPr>
          <p:cNvCxnSpPr>
            <a:cxnSpLocks/>
          </p:cNvCxnSpPr>
          <p:nvPr userDrawn="1"/>
        </p:nvCxnSpPr>
        <p:spPr>
          <a:xfrm>
            <a:off x="360000" y="368300"/>
            <a:ext cx="11462113" cy="0"/>
          </a:xfrm>
          <a:prstGeom prst="line">
            <a:avLst/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608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94DA-9814-4E33-B2D1-CCD023A74DE7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4323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>
            <a:extLst>
              <a:ext uri="{FF2B5EF4-FFF2-40B4-BE49-F238E27FC236}">
                <a16:creationId xmlns:a16="http://schemas.microsoft.com/office/drawing/2014/main" id="{86645E71-9B98-40B1-8D91-2261FB22D1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12191999" cy="5868536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Rechtwinkliges Dreieck 8">
            <a:extLst>
              <a:ext uri="{FF2B5EF4-FFF2-40B4-BE49-F238E27FC236}">
                <a16:creationId xmlns:a16="http://schemas.microsoft.com/office/drawing/2014/main" id="{49FA7407-BE00-43DE-8920-ED3F135F44AD}"/>
              </a:ext>
            </a:extLst>
          </p:cNvPr>
          <p:cNvSpPr/>
          <p:nvPr userDrawn="1"/>
        </p:nvSpPr>
        <p:spPr>
          <a:xfrm flipH="1">
            <a:off x="-3136" y="3371277"/>
            <a:ext cx="12195135" cy="3486722"/>
          </a:xfrm>
          <a:custGeom>
            <a:avLst/>
            <a:gdLst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44000 w 9144000"/>
              <a:gd name="connsiteY2" fmla="*/ 2924022 h 2924022"/>
              <a:gd name="connsiteX3" fmla="*/ 0 w 9144000"/>
              <a:gd name="connsiteY3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26360 w 9144000"/>
              <a:gd name="connsiteY2" fmla="*/ 1005546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26360 w 9144000"/>
              <a:gd name="connsiteY2" fmla="*/ 1005546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26360 w 9144000"/>
              <a:gd name="connsiteY2" fmla="*/ 1005546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08721 w 9144000"/>
              <a:gd name="connsiteY2" fmla="*/ 1728833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44000"/>
              <a:gd name="connsiteY0" fmla="*/ 2924022 h 2924022"/>
              <a:gd name="connsiteX1" fmla="*/ 0 w 9144000"/>
              <a:gd name="connsiteY1" fmla="*/ 0 h 2924022"/>
              <a:gd name="connsiteX2" fmla="*/ 9144000 w 9144000"/>
              <a:gd name="connsiteY2" fmla="*/ 1640628 h 2924022"/>
              <a:gd name="connsiteX3" fmla="*/ 9144000 w 9144000"/>
              <a:gd name="connsiteY3" fmla="*/ 2924022 h 2924022"/>
              <a:gd name="connsiteX4" fmla="*/ 0 w 9144000"/>
              <a:gd name="connsiteY4" fmla="*/ 2924022 h 2924022"/>
              <a:gd name="connsiteX0" fmla="*/ 0 w 9153114"/>
              <a:gd name="connsiteY0" fmla="*/ 2924022 h 2924022"/>
              <a:gd name="connsiteX1" fmla="*/ 0 w 9153114"/>
              <a:gd name="connsiteY1" fmla="*/ 0 h 2924022"/>
              <a:gd name="connsiteX2" fmla="*/ 9144000 w 9153114"/>
              <a:gd name="connsiteY2" fmla="*/ 1640628 h 2924022"/>
              <a:gd name="connsiteX3" fmla="*/ 9144000 w 9153114"/>
              <a:gd name="connsiteY3" fmla="*/ 2924022 h 2924022"/>
              <a:gd name="connsiteX4" fmla="*/ 0 w 9153114"/>
              <a:gd name="connsiteY4" fmla="*/ 2924022 h 2924022"/>
              <a:gd name="connsiteX0" fmla="*/ 0 w 9153361"/>
              <a:gd name="connsiteY0" fmla="*/ 2924022 h 2924022"/>
              <a:gd name="connsiteX1" fmla="*/ 0 w 9153361"/>
              <a:gd name="connsiteY1" fmla="*/ 0 h 2924022"/>
              <a:gd name="connsiteX2" fmla="*/ 9144000 w 9153361"/>
              <a:gd name="connsiteY2" fmla="*/ 1640628 h 2924022"/>
              <a:gd name="connsiteX3" fmla="*/ 9144000 w 9153361"/>
              <a:gd name="connsiteY3" fmla="*/ 2924022 h 2924022"/>
              <a:gd name="connsiteX4" fmla="*/ 0 w 9153361"/>
              <a:gd name="connsiteY4" fmla="*/ 2924022 h 2924022"/>
              <a:gd name="connsiteX0" fmla="*/ 0 w 9153361"/>
              <a:gd name="connsiteY0" fmla="*/ 3453411 h 3453411"/>
              <a:gd name="connsiteX1" fmla="*/ 0 w 9153361"/>
              <a:gd name="connsiteY1" fmla="*/ 0 h 3453411"/>
              <a:gd name="connsiteX2" fmla="*/ 9144000 w 9153361"/>
              <a:gd name="connsiteY2" fmla="*/ 2170017 h 3453411"/>
              <a:gd name="connsiteX3" fmla="*/ 9144000 w 9153361"/>
              <a:gd name="connsiteY3" fmla="*/ 3453411 h 3453411"/>
              <a:gd name="connsiteX4" fmla="*/ 0 w 9153361"/>
              <a:gd name="connsiteY4" fmla="*/ 3453411 h 3453411"/>
              <a:gd name="connsiteX0" fmla="*/ 0 w 9153361"/>
              <a:gd name="connsiteY0" fmla="*/ 3486722 h 3486722"/>
              <a:gd name="connsiteX1" fmla="*/ 0 w 9153361"/>
              <a:gd name="connsiteY1" fmla="*/ 0 h 3486722"/>
              <a:gd name="connsiteX2" fmla="*/ 9144000 w 9153361"/>
              <a:gd name="connsiteY2" fmla="*/ 2203328 h 3486722"/>
              <a:gd name="connsiteX3" fmla="*/ 9144000 w 9153361"/>
              <a:gd name="connsiteY3" fmla="*/ 3486722 h 3486722"/>
              <a:gd name="connsiteX4" fmla="*/ 0 w 9153361"/>
              <a:gd name="connsiteY4" fmla="*/ 3486722 h 3486722"/>
              <a:gd name="connsiteX0" fmla="*/ 0 w 9155710"/>
              <a:gd name="connsiteY0" fmla="*/ 3486722 h 3486722"/>
              <a:gd name="connsiteX1" fmla="*/ 0 w 9155710"/>
              <a:gd name="connsiteY1" fmla="*/ 0 h 3486722"/>
              <a:gd name="connsiteX2" fmla="*/ 9146352 w 9155710"/>
              <a:gd name="connsiteY2" fmla="*/ 2197054 h 3486722"/>
              <a:gd name="connsiteX3" fmla="*/ 9144000 w 9155710"/>
              <a:gd name="connsiteY3" fmla="*/ 3486722 h 3486722"/>
              <a:gd name="connsiteX4" fmla="*/ 0 w 9155710"/>
              <a:gd name="connsiteY4" fmla="*/ 3486722 h 3486722"/>
              <a:gd name="connsiteX0" fmla="*/ 0 w 9176822"/>
              <a:gd name="connsiteY0" fmla="*/ 3486722 h 3486722"/>
              <a:gd name="connsiteX1" fmla="*/ 0 w 9176822"/>
              <a:gd name="connsiteY1" fmla="*/ 0 h 3486722"/>
              <a:gd name="connsiteX2" fmla="*/ 9146352 w 9176822"/>
              <a:gd name="connsiteY2" fmla="*/ 2197054 h 3486722"/>
              <a:gd name="connsiteX3" fmla="*/ 9144000 w 9176822"/>
              <a:gd name="connsiteY3" fmla="*/ 3486722 h 3486722"/>
              <a:gd name="connsiteX4" fmla="*/ 0 w 9176822"/>
              <a:gd name="connsiteY4" fmla="*/ 3486722 h 3486722"/>
              <a:gd name="connsiteX0" fmla="*/ 0 w 9146352"/>
              <a:gd name="connsiteY0" fmla="*/ 3486722 h 3486722"/>
              <a:gd name="connsiteX1" fmla="*/ 0 w 9146352"/>
              <a:gd name="connsiteY1" fmla="*/ 0 h 3486722"/>
              <a:gd name="connsiteX2" fmla="*/ 9146352 w 9146352"/>
              <a:gd name="connsiteY2" fmla="*/ 2197054 h 3486722"/>
              <a:gd name="connsiteX3" fmla="*/ 9144000 w 9146352"/>
              <a:gd name="connsiteY3" fmla="*/ 3486722 h 3486722"/>
              <a:gd name="connsiteX4" fmla="*/ 0 w 9146352"/>
              <a:gd name="connsiteY4" fmla="*/ 3486722 h 34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6352" h="3486722">
                <a:moveTo>
                  <a:pt x="0" y="3486722"/>
                </a:moveTo>
                <a:lnTo>
                  <a:pt x="0" y="0"/>
                </a:lnTo>
                <a:lnTo>
                  <a:pt x="9146352" y="2197054"/>
                </a:lnTo>
                <a:lnTo>
                  <a:pt x="9144000" y="3486722"/>
                </a:lnTo>
                <a:lnTo>
                  <a:pt x="0" y="3486722"/>
                </a:lnTo>
                <a:close/>
              </a:path>
            </a:pathLst>
          </a:custGeom>
          <a:solidFill>
            <a:srgbClr val="C3C8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47C3525-A191-41E4-96AF-C7F02D14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53" y="5930542"/>
            <a:ext cx="10287795" cy="707033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21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951FAD6-F5C6-488F-816C-CBDCF5D0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35" y="1828800"/>
            <a:ext cx="11466642" cy="41925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B4CF928B-3BCA-435D-B5CB-B66B360D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1466-34C6-49F0-AC7E-276F14AFCCD8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58775" y="1371600"/>
            <a:ext cx="11466513" cy="323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84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CD5283A-1B66-49C2-AA06-06AFF614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68000"/>
            <a:ext cx="5634000" cy="464522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1B767B2-0736-4C3A-8EB6-176746D11A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5266" y="1368000"/>
            <a:ext cx="5634000" cy="464522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E36E5BBF-B68F-440E-B991-D7741F30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7BD3A4-EF8F-4F67-A92D-AFDA1E7207A1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830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_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CD5283A-1B66-49C2-AA06-06AFF614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30388"/>
            <a:ext cx="5634000" cy="418283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1B767B2-0736-4C3A-8EB6-176746D11A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5266" y="1830388"/>
            <a:ext cx="5634000" cy="418283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E36E5BBF-B68F-440E-B991-D7741F30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7BD3A4-EF8F-4F67-A92D-AFDA1E7207A1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5"/>
          <p:cNvSpPr>
            <a:spLocks noGrp="1"/>
          </p:cNvSpPr>
          <p:nvPr>
            <p:ph sz="quarter" idx="17" hasCustomPrompt="1"/>
          </p:nvPr>
        </p:nvSpPr>
        <p:spPr>
          <a:xfrm>
            <a:off x="358775" y="1371600"/>
            <a:ext cx="11466513" cy="323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619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999" y="1369039"/>
            <a:ext cx="5634000" cy="46533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195266" y="1368001"/>
            <a:ext cx="5634000" cy="223829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0EF90BF5-72DB-4D5E-B22F-598EAACA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37636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1397917-E851-4CFB-B8A7-97F7C7E868B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5266" y="3775275"/>
            <a:ext cx="5634000" cy="224715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4C5D80-5094-4801-9BD6-18D40A0A23DA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96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_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999" y="1830387"/>
            <a:ext cx="5634000" cy="419203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190877" y="1832088"/>
            <a:ext cx="5634000" cy="202344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0EF90BF5-72DB-4D5E-B22F-598EAACA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37636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1397917-E851-4CFB-B8A7-97F7C7E868B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5266" y="3990976"/>
            <a:ext cx="5634000" cy="203145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4C5D80-5094-4801-9BD6-18D40A0A23DA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18" hasCustomPrompt="1"/>
          </p:nvPr>
        </p:nvSpPr>
        <p:spPr>
          <a:xfrm>
            <a:off x="358775" y="1371600"/>
            <a:ext cx="11466513" cy="323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282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_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1520" y="1368001"/>
            <a:ext cx="5634000" cy="46544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359999" y="1368001"/>
            <a:ext cx="5634000" cy="223829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0EF90BF5-72DB-4D5E-B22F-598EAACA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1397917-E851-4CFB-B8A7-97F7C7E868B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9999" y="3775275"/>
            <a:ext cx="5634000" cy="224715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C026EF-F880-49C2-B0A0-D79E76FABD76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914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_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1520" y="1832087"/>
            <a:ext cx="5634000" cy="419033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0EF90BF5-72DB-4D5E-B22F-598EAACA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C026EF-F880-49C2-B0A0-D79E76FABD76}" type="datetime1">
              <a:rPr lang="de-DE" smtClean="0"/>
              <a:t>20.06.2022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65136" y="1832088"/>
            <a:ext cx="5634000" cy="202344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1397917-E851-4CFB-B8A7-97F7C7E868B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0000" y="3990976"/>
            <a:ext cx="5634000" cy="203145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5"/>
          <p:cNvSpPr>
            <a:spLocks noGrp="1"/>
          </p:cNvSpPr>
          <p:nvPr>
            <p:ph sz="quarter" idx="18" hasCustomPrompt="1"/>
          </p:nvPr>
        </p:nvSpPr>
        <p:spPr>
          <a:xfrm>
            <a:off x="358775" y="1371600"/>
            <a:ext cx="11466513" cy="323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12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1AC6FAAC-A028-41E1-8644-A00D2688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36" y="710605"/>
            <a:ext cx="10805811" cy="289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F408434A-0D7B-4379-B2DE-668F7251A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235" y="1368000"/>
            <a:ext cx="11466642" cy="4653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959C4CC8-8F07-491A-A04F-5B262B52C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2930" y="6247313"/>
            <a:ext cx="74797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rgbClr val="003064"/>
                </a:solidFill>
              </a:defRPr>
            </a:lvl1pPr>
          </a:lstStyle>
          <a:p>
            <a:r>
              <a:rPr lang="de-DE" smtClean="0"/>
              <a:t>Präsentation • Name •</a:t>
            </a:r>
            <a:endParaRPr lang="de-DE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07CC4A94-EA3B-4A12-BEE7-A36151824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630" y="6247313"/>
            <a:ext cx="33724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rgbClr val="1EAE9C"/>
                </a:solidFill>
              </a:defRPr>
            </a:lvl1pPr>
          </a:lstStyle>
          <a:p>
            <a:fld id="{EE6A3E37-82D6-8E48-ACF8-AB6EB4F83166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8" name="Gerade Verbindung 7">
            <a:extLst>
              <a:ext uri="{FF2B5EF4-FFF2-40B4-BE49-F238E27FC236}">
                <a16:creationId xmlns:a16="http://schemas.microsoft.com/office/drawing/2014/main" id="{04724000-0FA0-4AF8-9C90-1D02A69AC9D8}"/>
              </a:ext>
            </a:extLst>
          </p:cNvPr>
          <p:cNvCxnSpPr>
            <a:cxnSpLocks/>
          </p:cNvCxnSpPr>
          <p:nvPr/>
        </p:nvCxnSpPr>
        <p:spPr>
          <a:xfrm>
            <a:off x="363538" y="1198828"/>
            <a:ext cx="11458575" cy="0"/>
          </a:xfrm>
          <a:prstGeom prst="line">
            <a:avLst/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Bild 10">
            <a:extLst>
              <a:ext uri="{FF2B5EF4-FFF2-40B4-BE49-F238E27FC236}">
                <a16:creationId xmlns:a16="http://schemas.microsoft.com/office/drawing/2014/main" id="{597D5D92-DE4D-4ED0-A1CB-FB3DE9C759F4}"/>
              </a:ext>
            </a:extLst>
          </p:cNvPr>
          <p:cNvPicPr>
            <a:picLocks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316" y="218325"/>
            <a:ext cx="924608" cy="59743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21FCEA2-80F6-41C0-8900-CBEC26362DA1}"/>
              </a:ext>
            </a:extLst>
          </p:cNvPr>
          <p:cNvPicPr>
            <a:picLocks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597" y="6280066"/>
            <a:ext cx="2401580" cy="319228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10668836" y="6260082"/>
            <a:ext cx="872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fld id="{FF64B5BE-6B70-481C-AC3C-6515EF6F6082}" type="datetime1">
              <a:rPr lang="de-DE" smtClean="0"/>
              <a:t>20.06.2022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74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716" r:id="rId3"/>
    <p:sldLayoutId id="2147483661" r:id="rId4"/>
    <p:sldLayoutId id="2147483717" r:id="rId5"/>
    <p:sldLayoutId id="2147483712" r:id="rId6"/>
    <p:sldLayoutId id="2147483718" r:id="rId7"/>
    <p:sldLayoutId id="2147483719" r:id="rId8"/>
    <p:sldLayoutId id="2147483715" r:id="rId9"/>
    <p:sldLayoutId id="2147483662" r:id="rId10"/>
    <p:sldLayoutId id="2147483654" r:id="rId11"/>
    <p:sldLayoutId id="2147483704" r:id="rId12"/>
    <p:sldLayoutId id="2147483705" r:id="rId13"/>
    <p:sldLayoutId id="2147483707" r:id="rId14"/>
    <p:sldLayoutId id="2147483708" r:id="rId15"/>
    <p:sldLayoutId id="2147483706" r:id="rId16"/>
    <p:sldLayoutId id="2147483709" r:id="rId17"/>
    <p:sldLayoutId id="2147483710" r:id="rId18"/>
    <p:sldLayoutId id="2147483711" r:id="rId19"/>
    <p:sldLayoutId id="2147483713" r:id="rId20"/>
    <p:sldLayoutId id="2147483714" r:id="rId21"/>
    <p:sldLayoutId id="2147483694" r:id="rId22"/>
    <p:sldLayoutId id="2147483703" r:id="rId23"/>
    <p:sldLayoutId id="2147483655" r:id="rId24"/>
    <p:sldLayoutId id="2147483695" r:id="rId2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Tx/>
        <a:buNone/>
        <a:defRPr sz="1600" kern="1200">
          <a:solidFill>
            <a:srgbClr val="003064"/>
          </a:solidFill>
          <a:latin typeface="+mn-lt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SzPct val="130000"/>
        <a:buFont typeface="Arial"/>
        <a:buChar char="•"/>
        <a:defRPr sz="1600" kern="1200" cap="none" baseline="0">
          <a:solidFill>
            <a:srgbClr val="003064"/>
          </a:solidFill>
          <a:latin typeface="+mn-lt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SzPct val="130000"/>
        <a:buFont typeface="Arial"/>
        <a:buChar char="•"/>
        <a:defRPr sz="1600" kern="1200">
          <a:solidFill>
            <a:srgbClr val="003064"/>
          </a:solidFill>
          <a:latin typeface="+mn-lt"/>
          <a:ea typeface="+mn-ea"/>
          <a:cs typeface="+mn-cs"/>
        </a:defRPr>
      </a:lvl3pPr>
      <a:lvl4pPr marL="360000" indent="-18000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SzPct val="130000"/>
        <a:buFont typeface="Arial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720000" indent="-180000" algn="l" defTabSz="4572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SzPct val="130000"/>
        <a:buFont typeface="Arial"/>
        <a:buChar char="•"/>
        <a:defRPr sz="1600" kern="1200">
          <a:solidFill>
            <a:srgbClr val="1EAE9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orient="horz" pos="3793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867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-sh.de/infoseite/landesprogramm-arbeit-2021-bis-2027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-sh.de/infoseite/landesprogramm-arbeit-2021-bis-2027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-sh.de/infoseite/landesprogramm-arbeit-2021-bis-2027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-sh.de/infoseite/landesprogramm-arbeit-2021-bis-2027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81587" y="4572361"/>
            <a:ext cx="4033797" cy="456478"/>
          </a:xfrm>
        </p:spPr>
        <p:txBody>
          <a:bodyPr/>
          <a:lstStyle/>
          <a:p>
            <a:r>
              <a:rPr lang="de-DE" sz="2000" b="1" dirty="0" smtClean="0"/>
              <a:t>Kiel, 16.06.2022 und 20.06.2022</a:t>
            </a:r>
            <a:endParaRPr lang="de-DE" sz="2000" b="1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7115" y="691016"/>
            <a:ext cx="10363200" cy="598718"/>
          </a:xfrm>
        </p:spPr>
        <p:txBody>
          <a:bodyPr/>
          <a:lstStyle/>
          <a:p>
            <a:pPr algn="ctr"/>
            <a:r>
              <a:rPr lang="de-DE" sz="3200" dirty="0" smtClean="0"/>
              <a:t>Landesprogramm Arbeit 2021-2027 ESF+</a:t>
            </a:r>
            <a:endParaRPr lang="de-DE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38" y="1505624"/>
            <a:ext cx="8431499" cy="203624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46374" y="5284871"/>
            <a:ext cx="394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Moderatorinnen: </a:t>
            </a:r>
          </a:p>
          <a:p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Grit Sattler und Marion Haar</a:t>
            </a:r>
            <a:endParaRPr lang="de-D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Ansicht Projektseite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1" y="1368425"/>
            <a:ext cx="10537960" cy="46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000" y="710605"/>
            <a:ext cx="10728000" cy="289686"/>
          </a:xfrm>
        </p:spPr>
        <p:txBody>
          <a:bodyPr/>
          <a:lstStyle/>
          <a:p>
            <a:pPr algn="ctr"/>
            <a:r>
              <a:rPr lang="de-DE" dirty="0" smtClean="0"/>
              <a:t>Projekt in ProNord gesperrt – was nun?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188720" y="4333630"/>
            <a:ext cx="9747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Haben Sie das Projekt gesperrt (z.B. nicht abgemeldet über den Button „Abmelden“, sondern über das Kreuz geschlossen), können Sie es selber wieder entsperren.</a:t>
            </a:r>
          </a:p>
          <a:p>
            <a:endParaRPr lang="de-DE" dirty="0"/>
          </a:p>
          <a:p>
            <a:r>
              <a:rPr lang="de-DE" dirty="0" smtClean="0"/>
              <a:t>Unter „Tools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Projektfreigabe</a:t>
            </a:r>
            <a:r>
              <a:rPr lang="de-DE" dirty="0"/>
              <a:t>“ kann das in so einem Fall wieder freigegeben </a:t>
            </a:r>
            <a:r>
              <a:rPr lang="de-DE" dirty="0" smtClean="0"/>
              <a:t>werden (dies ist nur von der Person möglich, die das Projekt gesperrt hat). </a:t>
            </a:r>
          </a:p>
          <a:p>
            <a:r>
              <a:rPr lang="de-DE" dirty="0" smtClean="0"/>
              <a:t>Achtung: In </a:t>
            </a:r>
            <a:r>
              <a:rPr lang="de-DE" dirty="0"/>
              <a:t>der Zwischenzeit kann keine andere Person das Projekt </a:t>
            </a:r>
            <a:r>
              <a:rPr lang="de-DE" dirty="0" smtClean="0"/>
              <a:t>bearbeiten.</a:t>
            </a:r>
            <a:endParaRPr lang="de-DE" dirty="0"/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12" y="1344858"/>
            <a:ext cx="3381375" cy="2667000"/>
          </a:xfrm>
        </p:spPr>
      </p:pic>
    </p:spTree>
    <p:extLst>
      <p:ext uri="{BB962C8B-B14F-4D97-AF65-F5344CB8AC3E}">
        <p14:creationId xmlns:p14="http://schemas.microsoft.com/office/powerpoint/2010/main" val="4221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z="4800" dirty="0" smtClean="0">
              <a:latin typeface="+mj-lt"/>
            </a:endParaRPr>
          </a:p>
          <a:p>
            <a:pPr algn="ctr"/>
            <a:endParaRPr lang="de-DE" sz="4800" dirty="0">
              <a:latin typeface="+mj-lt"/>
            </a:endParaRPr>
          </a:p>
          <a:p>
            <a:pPr algn="ctr"/>
            <a:r>
              <a:rPr lang="de-DE" sz="4800" dirty="0">
                <a:latin typeface="+mj-lt"/>
              </a:rPr>
              <a:t>3</a:t>
            </a:r>
            <a:r>
              <a:rPr lang="de-DE" sz="4800" dirty="0" smtClean="0">
                <a:latin typeface="+mj-lt"/>
              </a:rPr>
              <a:t>. </a:t>
            </a:r>
            <a:r>
              <a:rPr lang="de-DE" sz="4800" dirty="0"/>
              <a:t>Benötigte Formulare für die Erstellung eines </a:t>
            </a:r>
            <a:r>
              <a:rPr lang="de-DE" sz="4800" dirty="0" smtClean="0"/>
              <a:t>Auszahlungsantrage</a:t>
            </a:r>
            <a:r>
              <a:rPr lang="de-DE" sz="4800" dirty="0">
                <a:latin typeface="+mj-lt"/>
              </a:rPr>
              <a:t>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Übersicht zum Auszahlungsantrag EA/ ZN/ VN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7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31" y="1702848"/>
            <a:ext cx="9601200" cy="2905125"/>
          </a:xfrm>
        </p:spPr>
      </p:pic>
      <p:sp>
        <p:nvSpPr>
          <p:cNvPr id="8" name="Textfeld 7"/>
          <p:cNvSpPr txBox="1"/>
          <p:nvPr/>
        </p:nvSpPr>
        <p:spPr>
          <a:xfrm>
            <a:off x="2509896" y="4787576"/>
            <a:ext cx="71642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Die Formulare können Sie auf unserer Homepage herunterladen: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Landesprogramm Arbeit 2021 bis 2027 | IB.SH (ib-sh.de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)</a:t>
            </a:r>
            <a:endParaRPr lang="de-DE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e-DE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de-DE" dirty="0"/>
              <a:t>unter der jeweiligen Aktion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Downloads </a:t>
            </a:r>
            <a:r>
              <a:rPr lang="de-DE" dirty="0">
                <a:sym typeface="Wingdings" panose="05000000000000000000" pitchFamily="2" charset="2"/>
              </a:rPr>
              <a:t> Abrechnungsunterlagen</a:t>
            </a:r>
            <a:endParaRPr lang="de-DE" dirty="0"/>
          </a:p>
          <a:p>
            <a:pPr algn="ctr"/>
            <a:endParaRPr lang="de-DE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Personalkostenübersicht (Anlage zum Auszahlungsantrag)</a:t>
            </a:r>
            <a:endParaRPr lang="de-DE" dirty="0"/>
          </a:p>
        </p:txBody>
      </p:sp>
      <p:pic>
        <p:nvPicPr>
          <p:cNvPr id="8" name="Inhaltsplatzhalt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403" y="1368425"/>
            <a:ext cx="7901257" cy="465296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218688" y="5916168"/>
            <a:ext cx="612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Personalkostenübersicht ist je Mitarbeiter*in einzeln über die Nachrichtenfunktion zu senden.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4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385" y="1296936"/>
            <a:ext cx="3989245" cy="496314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Checkliste: Allgemeine Hinweise für die Abrechnung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445124" y="247317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/>
              <a:t>Die </a:t>
            </a:r>
            <a:r>
              <a:rPr lang="de-DE" dirty="0" smtClean="0"/>
              <a:t>Checkliste finden Sie </a:t>
            </a:r>
            <a:r>
              <a:rPr lang="de-DE" dirty="0"/>
              <a:t>auf unserer </a:t>
            </a:r>
            <a:r>
              <a:rPr lang="de-DE" dirty="0" smtClean="0"/>
              <a:t>Homepage:</a:t>
            </a:r>
          </a:p>
          <a:p>
            <a:pPr algn="ctr"/>
            <a:endParaRPr lang="de-DE" dirty="0"/>
          </a:p>
          <a:p>
            <a:pPr algn="ctr"/>
            <a:r>
              <a:rPr lang="de-DE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Landesprogramm Arbeit 2021 bis 2027 | IB.SH (ib-sh.de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)</a:t>
            </a:r>
            <a:endParaRPr lang="de-DE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e-DE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de-DE" dirty="0"/>
              <a:t>u</a:t>
            </a:r>
            <a:r>
              <a:rPr lang="de-DE" dirty="0" smtClean="0"/>
              <a:t>nter der jeweiligen Aktion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Downloads </a:t>
            </a:r>
            <a:r>
              <a:rPr lang="de-DE" dirty="0" smtClean="0">
                <a:sym typeface="Wingdings" panose="05000000000000000000" pitchFamily="2" charset="2"/>
              </a:rPr>
              <a:t> Abrechnungsunterlagen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418419" y="4782754"/>
            <a:ext cx="4669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Achtung:</a:t>
            </a:r>
          </a:p>
          <a:p>
            <a:r>
              <a:rPr lang="de-DE" dirty="0" smtClean="0"/>
              <a:t>Eine Aktualisierung dieser Checkliste wird ca. Anfang Juli erfolgen. Bitte schauen Sie regelmäßig nach geänderten Formularen auf unserer Homepage.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38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z="4800" dirty="0" smtClean="0">
              <a:latin typeface="+mj-lt"/>
            </a:endParaRPr>
          </a:p>
          <a:p>
            <a:pPr algn="ctr"/>
            <a:endParaRPr lang="de-DE" sz="4800" dirty="0">
              <a:latin typeface="+mj-lt"/>
            </a:endParaRPr>
          </a:p>
          <a:p>
            <a:pPr algn="ctr"/>
            <a:r>
              <a:rPr lang="de-DE" sz="4800" dirty="0">
                <a:latin typeface="+mj-lt"/>
              </a:rPr>
              <a:t>4</a:t>
            </a:r>
            <a:r>
              <a:rPr lang="de-DE" sz="4800" dirty="0" smtClean="0">
                <a:latin typeface="+mj-lt"/>
              </a:rPr>
              <a:t>. </a:t>
            </a:r>
            <a:r>
              <a:rPr lang="de-DE" sz="4800" dirty="0">
                <a:latin typeface="+mj-lt"/>
              </a:rPr>
              <a:t>Auszahlungsantrag in </a:t>
            </a:r>
            <a:r>
              <a:rPr lang="de-DE" sz="4800" dirty="0" err="1">
                <a:latin typeface="+mj-lt"/>
              </a:rPr>
              <a:t>ProNord</a:t>
            </a:r>
            <a:r>
              <a:rPr lang="de-DE" sz="4800" dirty="0">
                <a:latin typeface="+mj-lt"/>
              </a:rPr>
              <a:t> erstellen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70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Erfassung Erstattungsantrag in ProNord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0" y="1368425"/>
            <a:ext cx="9935183" cy="4652963"/>
          </a:xfrm>
        </p:spPr>
      </p:pic>
    </p:spTree>
    <p:extLst>
      <p:ext uri="{BB962C8B-B14F-4D97-AF65-F5344CB8AC3E}">
        <p14:creationId xmlns:p14="http://schemas.microsoft.com/office/powerpoint/2010/main" val="34895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Erfassung Erstattungsantrag in ProNord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7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3" y="1368425"/>
            <a:ext cx="11325136" cy="4652963"/>
          </a:xfrm>
        </p:spPr>
      </p:pic>
    </p:spTree>
    <p:extLst>
      <p:ext uri="{BB962C8B-B14F-4D97-AF65-F5344CB8AC3E}">
        <p14:creationId xmlns:p14="http://schemas.microsoft.com/office/powerpoint/2010/main" val="31852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Belegerfassung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7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9" y="1368425"/>
            <a:ext cx="10915564" cy="4652963"/>
          </a:xfrm>
        </p:spPr>
      </p:pic>
    </p:spTree>
    <p:extLst>
      <p:ext uri="{BB962C8B-B14F-4D97-AF65-F5344CB8AC3E}">
        <p14:creationId xmlns:p14="http://schemas.microsoft.com/office/powerpoint/2010/main" val="36976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de-DE" sz="2800" dirty="0" smtClean="0"/>
          </a:p>
          <a:p>
            <a:pPr marL="342900" indent="-342900">
              <a:buAutoNum type="arabicPeriod"/>
            </a:pPr>
            <a:endParaRPr lang="de-DE" sz="2800" dirty="0"/>
          </a:p>
          <a:p>
            <a:pPr marL="342900" indent="-342900">
              <a:buAutoNum type="arabicPeriod"/>
            </a:pPr>
            <a:r>
              <a:rPr lang="de-DE" sz="2800" dirty="0" smtClean="0"/>
              <a:t>Allgemeine Hinweise zur Abrechnung von Ausgaben</a:t>
            </a:r>
          </a:p>
          <a:p>
            <a:pPr marL="342900" indent="-342900">
              <a:buAutoNum type="arabicPeriod"/>
            </a:pPr>
            <a:r>
              <a:rPr lang="de-DE" sz="2800" dirty="0" smtClean="0"/>
              <a:t>Exkurs ProNord allgemein</a:t>
            </a:r>
          </a:p>
          <a:p>
            <a:pPr marL="342900" indent="-342900">
              <a:buAutoNum type="arabicPeriod"/>
            </a:pPr>
            <a:r>
              <a:rPr lang="de-DE" sz="2800" dirty="0" smtClean="0"/>
              <a:t>Benötigte Formulare für die Erstellung eines Auszahlungsantrages</a:t>
            </a:r>
          </a:p>
          <a:p>
            <a:pPr marL="342900" indent="-342900">
              <a:buAutoNum type="arabicPeriod"/>
            </a:pPr>
            <a:r>
              <a:rPr lang="de-DE" sz="2800" dirty="0" smtClean="0"/>
              <a:t>Auszahlungsantrag in ProNord erstellen</a:t>
            </a:r>
          </a:p>
          <a:p>
            <a:pPr marL="342900" indent="-342900">
              <a:buAutoNum type="arabicPeriod"/>
            </a:pPr>
            <a:r>
              <a:rPr lang="de-DE" sz="2800" dirty="0" smtClean="0"/>
              <a:t>Übergabe Erstattungsantrag</a:t>
            </a:r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2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Belegerfassung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1272089"/>
            <a:ext cx="9848088" cy="4987993"/>
          </a:xfrm>
        </p:spPr>
      </p:pic>
    </p:spTree>
    <p:extLst>
      <p:ext uri="{BB962C8B-B14F-4D97-AF65-F5344CB8AC3E}">
        <p14:creationId xmlns:p14="http://schemas.microsoft.com/office/powerpoint/2010/main" val="25939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Belegerfassung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01" y="1368425"/>
            <a:ext cx="9884260" cy="4652963"/>
          </a:xfrm>
        </p:spPr>
      </p:pic>
      <p:sp>
        <p:nvSpPr>
          <p:cNvPr id="13" name="Textfeld 12"/>
          <p:cNvSpPr txBox="1"/>
          <p:nvPr/>
        </p:nvSpPr>
        <p:spPr>
          <a:xfrm>
            <a:off x="8423564" y="2882791"/>
            <a:ext cx="222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Dateien hochladen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251960" y="5952744"/>
            <a:ext cx="668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Es muss bei jedem angelegten Beleg ein Nachweis der </a:t>
            </a:r>
            <a:r>
              <a:rPr lang="de-DE" sz="1400" dirty="0"/>
              <a:t>G</a:t>
            </a:r>
            <a:r>
              <a:rPr lang="de-DE" sz="1400" dirty="0" smtClean="0"/>
              <a:t>ehaltskosten hochgeladen werden (Auszug Lohnkonto, Gehalts-/Lohnabrechnung).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665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Beleg in ProNord hochladen </a:t>
            </a:r>
            <a:r>
              <a:rPr lang="de-DE" dirty="0"/>
              <a:t>(z.B. Lohnjournal)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30" y="1266825"/>
            <a:ext cx="9935183" cy="4652963"/>
          </a:xfrm>
        </p:spPr>
      </p:pic>
      <p:sp>
        <p:nvSpPr>
          <p:cNvPr id="11" name="Textfeld 9"/>
          <p:cNvSpPr txBox="1"/>
          <p:nvPr/>
        </p:nvSpPr>
        <p:spPr>
          <a:xfrm>
            <a:off x="2785872" y="3840098"/>
            <a:ext cx="667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Wählen Sie bitte bei der Bezeichnung einen eindeutigen </a:t>
            </a:r>
            <a:r>
              <a:rPr lang="de-DE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Dateinamen wie z.B. „Gehaltsabrechnung Mustermann</a:t>
            </a:r>
            <a:r>
              <a:rPr lang="de-DE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 aus.</a:t>
            </a:r>
            <a:endParaRPr lang="de-DE" sz="1200" dirty="0">
              <a:ea typeface="Times New Roman" panose="02020603050405020304" pitchFamily="18" charset="0"/>
            </a:endParaRPr>
          </a:p>
        </p:txBody>
      </p:sp>
      <p:sp>
        <p:nvSpPr>
          <p:cNvPr id="12" name="Textfeld 8"/>
          <p:cNvSpPr txBox="1"/>
          <p:nvPr/>
        </p:nvSpPr>
        <p:spPr>
          <a:xfrm>
            <a:off x="3447096" y="2846704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1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Wählen Sie dann eine Datei aus.</a:t>
            </a:r>
            <a:endParaRPr lang="de-DE" sz="1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07039" y="710605"/>
            <a:ext cx="10728000" cy="289686"/>
          </a:xfrm>
        </p:spPr>
        <p:txBody>
          <a:bodyPr/>
          <a:lstStyle/>
          <a:p>
            <a:pPr algn="ctr"/>
            <a:r>
              <a:rPr lang="de-DE" dirty="0" smtClean="0"/>
              <a:t>Hochgeladenen </a:t>
            </a:r>
            <a:r>
              <a:rPr lang="de-DE" dirty="0"/>
              <a:t>Beleg </a:t>
            </a:r>
            <a:r>
              <a:rPr lang="de-DE" dirty="0" smtClean="0"/>
              <a:t>in ProNord speichern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29" y="1295457"/>
            <a:ext cx="9935183" cy="4878888"/>
          </a:xfrm>
        </p:spPr>
      </p:pic>
      <p:sp>
        <p:nvSpPr>
          <p:cNvPr id="10" name="Textfeld 8"/>
          <p:cNvSpPr txBox="1"/>
          <p:nvPr/>
        </p:nvSpPr>
        <p:spPr>
          <a:xfrm>
            <a:off x="2598420" y="3752624"/>
            <a:ext cx="6995160" cy="120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1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Wenn Sie die Datei hochgeladen haben, unbedingt den Button „Speichern“ betätigen.</a:t>
            </a:r>
            <a:endParaRPr lang="de-DE" sz="12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Vergessen Sie diesen Schritt und klicken direkt auf „Schließen“, ist die Datei </a:t>
            </a:r>
            <a:r>
              <a:rPr lang="de-DE" sz="18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de-DE" sz="1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angehängt und muss neu hochgeladen werden.</a:t>
            </a:r>
            <a:endParaRPr lang="de-DE" sz="1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ProNord – Finanzierungsbelege des Projektes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7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32" y="1368425"/>
            <a:ext cx="8942832" cy="4866119"/>
          </a:xfrm>
        </p:spPr>
      </p:pic>
    </p:spTree>
    <p:extLst>
      <p:ext uri="{BB962C8B-B14F-4D97-AF65-F5344CB8AC3E}">
        <p14:creationId xmlns:p14="http://schemas.microsoft.com/office/powerpoint/2010/main" val="12559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ProNord - Belegübersicht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7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01" y="1368425"/>
            <a:ext cx="9699460" cy="4652963"/>
          </a:xfrm>
        </p:spPr>
      </p:pic>
      <p:sp>
        <p:nvSpPr>
          <p:cNvPr id="8" name="Textfeld 7"/>
          <p:cNvSpPr txBox="1"/>
          <p:nvPr/>
        </p:nvSpPr>
        <p:spPr>
          <a:xfrm>
            <a:off x="1315001" y="5507872"/>
            <a:ext cx="962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Bitte beachten Sie: Die Zahlen in ProNord müssen mit denen auf den Papierunterlagen,  Personalkostenübersicht sowie Auszahlungsantrag, übereinstimmen.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7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ProNord – Übersicht Erstattungsanträge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7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2" y="1368425"/>
            <a:ext cx="10611798" cy="4652963"/>
          </a:xfrm>
        </p:spPr>
      </p:pic>
    </p:spTree>
    <p:extLst>
      <p:ext uri="{BB962C8B-B14F-4D97-AF65-F5344CB8AC3E}">
        <p14:creationId xmlns:p14="http://schemas.microsoft.com/office/powerpoint/2010/main" val="12974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z="4800" dirty="0" smtClean="0"/>
          </a:p>
          <a:p>
            <a:pPr algn="ctr"/>
            <a:endParaRPr lang="de-DE" sz="4800" dirty="0"/>
          </a:p>
          <a:p>
            <a:pPr algn="ctr"/>
            <a:r>
              <a:rPr lang="de-DE" sz="4800" dirty="0" smtClean="0"/>
              <a:t>5. Übergabe Erstattungsantrag</a:t>
            </a:r>
            <a:endParaRPr lang="de-DE" sz="4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990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Übergabe </a:t>
            </a:r>
            <a:r>
              <a:rPr lang="de-DE" dirty="0"/>
              <a:t>Erstattungsantrag an die IB.SH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7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1" y="1368425"/>
            <a:ext cx="11471564" cy="524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Anlagen </a:t>
            </a:r>
            <a:r>
              <a:rPr lang="de-DE" dirty="0"/>
              <a:t>zum Erstattungsantrag </a:t>
            </a:r>
            <a:r>
              <a:rPr lang="de-DE" dirty="0" smtClean="0"/>
              <a:t>aus ProNord ausdrucken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0" y="1368425"/>
            <a:ext cx="10361354" cy="4878888"/>
          </a:xfrm>
        </p:spPr>
      </p:pic>
      <p:sp>
        <p:nvSpPr>
          <p:cNvPr id="2" name="Textfeld 1"/>
          <p:cNvSpPr txBox="1"/>
          <p:nvPr/>
        </p:nvSpPr>
        <p:spPr>
          <a:xfrm>
            <a:off x="2040108" y="5599185"/>
            <a:ext cx="8831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Wichtig:</a:t>
            </a:r>
            <a:r>
              <a:rPr lang="de-DE" dirty="0" smtClean="0"/>
              <a:t> Das „Dokument zum Erstattungsantrag“ (Scan-Code) ausdrucken und zusammen mit dem Erstattungsantrag an die IB.SH schicken. Ohne dieses Formular ist eine Bearbeitung nicht möglich.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0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z="4800" dirty="0" smtClean="0"/>
          </a:p>
          <a:p>
            <a:pPr algn="ctr"/>
            <a:endParaRPr lang="de-DE" sz="4800" dirty="0"/>
          </a:p>
          <a:p>
            <a:pPr algn="ctr"/>
            <a:r>
              <a:rPr lang="de-DE" sz="4800" dirty="0"/>
              <a:t>1</a:t>
            </a:r>
            <a:r>
              <a:rPr lang="de-DE" sz="4800" dirty="0" smtClean="0"/>
              <a:t>. </a:t>
            </a:r>
            <a:r>
              <a:rPr lang="de-DE" sz="4800" dirty="0"/>
              <a:t>Allgemeine Hinweise zur Abrechnung von Ausgaben</a:t>
            </a:r>
          </a:p>
          <a:p>
            <a:pPr algn="ctr"/>
            <a:endParaRPr lang="de-DE" sz="4800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286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Projektübersicht </a:t>
            </a:r>
            <a:r>
              <a:rPr lang="de-DE" dirty="0"/>
              <a:t>nach Übergabe Erstattungsantrag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5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8" y="1368425"/>
            <a:ext cx="10508306" cy="4652963"/>
          </a:xfrm>
        </p:spPr>
      </p:pic>
    </p:spTree>
    <p:extLst>
      <p:ext uri="{BB962C8B-B14F-4D97-AF65-F5344CB8AC3E}">
        <p14:creationId xmlns:p14="http://schemas.microsoft.com/office/powerpoint/2010/main" val="15969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97" y="1368425"/>
            <a:ext cx="9878733" cy="4652963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Übermittlung von Arbeitsverträgen usw. über </a:t>
            </a:r>
            <a:r>
              <a:rPr lang="de-DE" dirty="0" smtClean="0"/>
              <a:t>Nachrichten in ProNord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8" name="Nach unten gekrümmter Pfeil 7"/>
          <p:cNvSpPr/>
          <p:nvPr/>
        </p:nvSpPr>
        <p:spPr>
          <a:xfrm>
            <a:off x="2724912" y="4937680"/>
            <a:ext cx="4550531" cy="52128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Textfeld 9"/>
          <p:cNvSpPr txBox="1"/>
          <p:nvPr/>
        </p:nvSpPr>
        <p:spPr>
          <a:xfrm>
            <a:off x="3210703" y="5966107"/>
            <a:ext cx="733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Wählen Sie bitte bei der Bezeichnung einen eindeutigen </a:t>
            </a:r>
            <a:r>
              <a:rPr lang="de-DE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Dateinamen wie z.B. </a:t>
            </a:r>
            <a:r>
              <a:rPr lang="de-DE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„Personalkostenübersicht Frau Mustermann“ aus.</a:t>
            </a:r>
            <a:endParaRPr lang="de-DE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94" y="1459865"/>
            <a:ext cx="9471033" cy="4435587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Nachricht über ProNord versenden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8" name="Nach rechts gekrümmter Pfeil 7"/>
          <p:cNvSpPr/>
          <p:nvPr/>
        </p:nvSpPr>
        <p:spPr>
          <a:xfrm rot="16200000">
            <a:off x="5114003" y="1673288"/>
            <a:ext cx="241675" cy="2317722"/>
          </a:xfrm>
          <a:prstGeom prst="curvedRightArrow">
            <a:avLst>
              <a:gd name="adj1" fmla="val 25000"/>
              <a:gd name="adj2" fmla="val 50000"/>
              <a:gd name="adj3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512507" y="2527689"/>
            <a:ext cx="1864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b</a:t>
            </a:r>
            <a:r>
              <a:rPr lang="de-DE" sz="1200" dirty="0" smtClean="0"/>
              <a:t>ei Änderungen zurück in die Nachricht</a:t>
            </a:r>
            <a:endParaRPr lang="de-DE" sz="1200" dirty="0"/>
          </a:p>
        </p:txBody>
      </p:sp>
      <p:sp>
        <p:nvSpPr>
          <p:cNvPr id="10" name="Rechteck 9"/>
          <p:cNvSpPr/>
          <p:nvPr/>
        </p:nvSpPr>
        <p:spPr>
          <a:xfrm>
            <a:off x="4075979" y="5330541"/>
            <a:ext cx="7820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In der Voransicht können Sie keine Änderungen tätigen. Möchten Sie noch Änderungen in der Nachricht vornehmen, gehen Sie einen Schritt zurück.</a:t>
            </a:r>
          </a:p>
          <a:p>
            <a:r>
              <a:rPr lang="de-DE" dirty="0" smtClean="0"/>
              <a:t>Bereits hochgeladene Anlagen sind dann nicht mehr an der Nachricht gespeichert. Diese müssen neu hochgeladen und gespeichert werden.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1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Ansicht Eingang Nachrichten IB.SH ohne eindeutigen Dateinamen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98015" y="1352584"/>
            <a:ext cx="10389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Hier sehen Sie ein Beispiel, wie die hochgeladenen Dateien aus der Nachrichtenfunktion </a:t>
            </a:r>
          </a:p>
          <a:p>
            <a:pPr algn="ctr"/>
            <a:r>
              <a:rPr lang="de-DE" dirty="0" smtClean="0"/>
              <a:t>bei uns in ProNord dargestellt werden, </a:t>
            </a:r>
          </a:p>
          <a:p>
            <a:pPr algn="ctr"/>
            <a:r>
              <a:rPr lang="de-DE" dirty="0" smtClean="0"/>
              <a:t>wenn diese keine eindeutigen Dateinamen haben. Auch sehen wir auf den ersten Blick nicht, wie viele Dateien sich noch dahinter befinden.</a:t>
            </a:r>
          </a:p>
          <a:p>
            <a:pPr algn="ctr"/>
            <a:endParaRPr lang="de-DE" dirty="0" smtClean="0"/>
          </a:p>
          <a:p>
            <a:r>
              <a:rPr lang="de-DE" dirty="0" smtClean="0"/>
              <a:t>Daher bitte immer eindeutige Dateinamen vergeben und Unterlagen einzeln hochladen, wie z.B.: </a:t>
            </a:r>
          </a:p>
          <a:p>
            <a:r>
              <a:rPr lang="de-DE" dirty="0" smtClean="0"/>
              <a:t>„Zwischennachweis Personalkostenübersicht Mustermann1“</a:t>
            </a:r>
          </a:p>
          <a:p>
            <a:r>
              <a:rPr lang="de-DE" dirty="0" smtClean="0"/>
              <a:t>„Zwischennachweis Arbeitsvertrag und Zusatzvereinbarung Mustermann2“ usw. 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5466" y="4013201"/>
            <a:ext cx="6722533" cy="25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7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019" y="2135904"/>
            <a:ext cx="1500964" cy="15748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000" y="710604"/>
            <a:ext cx="10728000" cy="360813"/>
          </a:xfrm>
        </p:spPr>
        <p:txBody>
          <a:bodyPr/>
          <a:lstStyle/>
          <a:p>
            <a:pPr algn="ctr"/>
            <a:r>
              <a:rPr lang="de-DE" dirty="0" smtClean="0"/>
              <a:t> ProNord – Nachrichten-Eingang mit Anhang (Öffnen der Datei)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545700" y="1598720"/>
            <a:ext cx="7279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Wenn Sie eine Nachricht mit Anhang erhalten haben, </a:t>
            </a:r>
          </a:p>
          <a:p>
            <a:r>
              <a:rPr lang="de-DE" sz="2000" dirty="0"/>
              <a:t>s</a:t>
            </a:r>
            <a:r>
              <a:rPr lang="de-DE" sz="2000" dirty="0" smtClean="0"/>
              <a:t>ehen Sie nach dem Öffnen der Nachricht links oben ein Zeichen (siehe links) mit einem grünen Punkt .</a:t>
            </a:r>
            <a:r>
              <a:rPr lang="de-DE" sz="2000" dirty="0"/>
              <a:t> </a:t>
            </a:r>
            <a:r>
              <a:rPr lang="de-DE" sz="2000" dirty="0" smtClean="0"/>
              <a:t>Das Zeichen muss einmal angeklickt werden.</a:t>
            </a:r>
            <a:endParaRPr lang="de-DE" sz="2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31" y="3176227"/>
            <a:ext cx="3133725" cy="100965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545701" y="3132939"/>
            <a:ext cx="6941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Es erscheint nun eine Klammer mit einem grünen Punkt. Hinter dieser Klammer befinden sich die Anlagen, welche dann geöffnet werden können.</a:t>
            </a:r>
            <a:endParaRPr lang="de-DE" sz="20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1" y="1787917"/>
            <a:ext cx="2114550" cy="104032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85030" y="5168348"/>
            <a:ext cx="289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o</a:t>
            </a:r>
            <a:r>
              <a:rPr lang="de-DE" dirty="0" smtClean="0"/>
              <a:t>der Öffnen mit</a:t>
            </a:r>
          </a:p>
          <a:p>
            <a:r>
              <a:rPr lang="de-DE" dirty="0" smtClean="0"/>
              <a:t>    Adobe Acrobat Reader: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484" y="4516992"/>
            <a:ext cx="990600" cy="187607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471" y="4585064"/>
            <a:ext cx="792459" cy="181289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878965" y="5491513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/>
              <a:t>Links den Pfeil betätigen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481084" y="4921857"/>
            <a:ext cx="3343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2. Links oben erscheint</a:t>
            </a:r>
          </a:p>
          <a:p>
            <a:r>
              <a:rPr lang="de-DE" dirty="0" smtClean="0"/>
              <a:t>eine Klammer.</a:t>
            </a:r>
          </a:p>
          <a:p>
            <a:r>
              <a:rPr lang="de-DE" dirty="0" smtClean="0"/>
              <a:t>Hinter dieser Klammer befinden sich die Anlagen der Nachricht.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72494" y="1302558"/>
            <a:ext cx="236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 Ö</a:t>
            </a:r>
            <a:r>
              <a:rPr lang="de-DE" dirty="0" smtClean="0"/>
              <a:t>ffnen mit Firefox:</a:t>
            </a:r>
            <a:endParaRPr lang="de-DE" dirty="0"/>
          </a:p>
        </p:txBody>
      </p:sp>
      <p:sp>
        <p:nvSpPr>
          <p:cNvPr id="15" name="Ellipse 14"/>
          <p:cNvSpPr/>
          <p:nvPr/>
        </p:nvSpPr>
        <p:spPr>
          <a:xfrm>
            <a:off x="4117601" y="6024219"/>
            <a:ext cx="413293" cy="36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490484" y="4741857"/>
            <a:ext cx="413293" cy="36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9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 </a:t>
            </a:r>
            <a:r>
              <a:rPr lang="de-DE" dirty="0" smtClean="0"/>
              <a:t>Teilnehmererfassung in ProNord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7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479552"/>
            <a:ext cx="11466513" cy="4430709"/>
          </a:xfrm>
        </p:spPr>
      </p:pic>
      <p:sp>
        <p:nvSpPr>
          <p:cNvPr id="8" name="Rechteck 7"/>
          <p:cNvSpPr/>
          <p:nvPr/>
        </p:nvSpPr>
        <p:spPr>
          <a:xfrm>
            <a:off x="3191256" y="5559127"/>
            <a:ext cx="8531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ym typeface="Wingdings" panose="05000000000000000000" pitchFamily="2" charset="2"/>
              </a:rPr>
              <a:t>Teilnehmerdaten (Monitoring-Daten) Eintritt und Austritt sind in ProNord zu erfassen</a:t>
            </a:r>
          </a:p>
          <a:p>
            <a:r>
              <a:rPr lang="de-DE" sz="1600" dirty="0">
                <a:sym typeface="Wingdings" panose="05000000000000000000" pitchFamily="2" charset="2"/>
              </a:rPr>
              <a:t>	 </a:t>
            </a:r>
            <a:r>
              <a:rPr lang="de-DE" sz="1600" dirty="0"/>
              <a:t>Eintritt -  spätestens 4 Wochen nach Eintritt </a:t>
            </a:r>
          </a:p>
          <a:p>
            <a:r>
              <a:rPr lang="de-DE" sz="1600" dirty="0"/>
              <a:t>	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/>
              <a:t>Austritt -  spätestens 4 Wochen nach Austritt</a:t>
            </a:r>
          </a:p>
          <a:p>
            <a:r>
              <a:rPr lang="de-DE" sz="1600" b="1" dirty="0" smtClean="0"/>
              <a:t>Hinweis</a:t>
            </a:r>
            <a:r>
              <a:rPr lang="de-DE" sz="1600" b="1" dirty="0"/>
              <a:t>: </a:t>
            </a:r>
            <a:r>
              <a:rPr lang="de-DE" sz="1600" dirty="0"/>
              <a:t>Sie haben erst Zugriff auf ProNord, wenn Sie </a:t>
            </a:r>
            <a:r>
              <a:rPr lang="de-DE" sz="1600" dirty="0" smtClean="0"/>
              <a:t>den Zuwendungsbescheid </a:t>
            </a:r>
            <a:r>
              <a:rPr lang="de-DE" sz="1600" dirty="0"/>
              <a:t>erhalten.</a:t>
            </a:r>
          </a:p>
        </p:txBody>
      </p:sp>
    </p:spTree>
    <p:extLst>
      <p:ext uri="{BB962C8B-B14F-4D97-AF65-F5344CB8AC3E}">
        <p14:creationId xmlns:p14="http://schemas.microsoft.com/office/powerpoint/2010/main" val="22829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8235" y="1368000"/>
            <a:ext cx="11466642" cy="4969190"/>
          </a:xfrm>
        </p:spPr>
        <p:txBody>
          <a:bodyPr/>
          <a:lstStyle/>
          <a:p>
            <a:pPr algn="ctr"/>
            <a:r>
              <a:rPr lang="de-DE" sz="3200" dirty="0"/>
              <a:t>Sie haben alles erledigt und alle Unterlagen wurden zur Abrechnung hochgeladen? Prima…</a:t>
            </a:r>
          </a:p>
          <a:p>
            <a:pPr algn="ctr"/>
            <a:r>
              <a:rPr lang="de-DE" sz="3200" dirty="0"/>
              <a:t>Dann schicken Sie uns bitte im Original: </a:t>
            </a:r>
            <a:endParaRPr lang="de-DE" sz="3200" dirty="0" smtClean="0"/>
          </a:p>
          <a:p>
            <a:pPr algn="ctr"/>
            <a:endParaRPr lang="de-DE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3200" dirty="0" smtClean="0"/>
              <a:t>Auszahlungsantrag </a:t>
            </a:r>
            <a:r>
              <a:rPr lang="de-DE" sz="3200" dirty="0">
                <a:sym typeface="Wingdings" panose="05000000000000000000" pitchFamily="2" charset="2"/>
              </a:rPr>
              <a:t> rechtsverbindlich unterschrieben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3200" dirty="0" smtClean="0">
                <a:sym typeface="Wingdings" panose="05000000000000000000" pitchFamily="2" charset="2"/>
              </a:rPr>
              <a:t>Dokument zum Erstattungsantrag  (Deckblatt Scancodes)</a:t>
            </a:r>
          </a:p>
          <a:p>
            <a:pPr algn="ctr"/>
            <a:endParaRPr lang="de-DE" sz="2000" dirty="0" smtClean="0">
              <a:sym typeface="Wingdings" panose="05000000000000000000" pitchFamily="2" charset="2"/>
            </a:endParaRPr>
          </a:p>
          <a:p>
            <a:pPr algn="ctr"/>
            <a:r>
              <a:rPr lang="de-DE" sz="2000" dirty="0" smtClean="0">
                <a:sym typeface="Wingdings" panose="05000000000000000000" pitchFamily="2" charset="2"/>
              </a:rPr>
              <a:t>(Weitere Unterlagen in Papierform bitte nicht an uns schicken. Wir benötigen</a:t>
            </a:r>
          </a:p>
          <a:p>
            <a:pPr algn="ctr"/>
            <a:r>
              <a:rPr lang="de-DE" sz="2000" dirty="0" smtClean="0">
                <a:sym typeface="Wingdings" panose="05000000000000000000" pitchFamily="2" charset="2"/>
              </a:rPr>
              <a:t>alle weiteren Unterlagen in der E-Akte ProNord)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Auszahlungsantrag im Original auf dem Postweg versenden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3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z="2000" dirty="0" smtClean="0"/>
          </a:p>
          <a:p>
            <a:pPr algn="ctr"/>
            <a:r>
              <a:rPr lang="de-DE" sz="3200" b="1" dirty="0" smtClean="0"/>
              <a:t>Vielen </a:t>
            </a:r>
            <a:r>
              <a:rPr lang="de-DE" sz="3200" b="1" dirty="0"/>
              <a:t>Dank für Ihre Aufmerksamkeit </a:t>
            </a:r>
            <a:r>
              <a:rPr lang="de-DE" sz="3200" b="1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endParaRPr lang="de-DE" sz="2400" b="1" dirty="0" smtClean="0">
              <a:sym typeface="Wingdings" panose="05000000000000000000" pitchFamily="2" charset="2"/>
            </a:endParaRPr>
          </a:p>
          <a:p>
            <a:pPr algn="ctr"/>
            <a:r>
              <a:rPr lang="de-DE" sz="2400" b="1" dirty="0" smtClean="0">
                <a:sym typeface="Wingdings" panose="05000000000000000000" pitchFamily="2" charset="2"/>
              </a:rPr>
              <a:t>Zu weiteren Fragen bei der Umsetzung in die Praxis </a:t>
            </a:r>
          </a:p>
          <a:p>
            <a:pPr algn="ctr"/>
            <a:r>
              <a:rPr lang="de-DE" sz="2400" b="1" dirty="0" smtClean="0">
                <a:sym typeface="Wingdings" panose="05000000000000000000" pitchFamily="2" charset="2"/>
              </a:rPr>
              <a:t>wenden Sie sich bitte an:</a:t>
            </a:r>
          </a:p>
          <a:p>
            <a:endParaRPr lang="de-DE" sz="2400" b="1" dirty="0">
              <a:sym typeface="Wingdings" panose="05000000000000000000" pitchFamily="2" charset="2"/>
            </a:endParaRPr>
          </a:p>
          <a:p>
            <a:pPr algn="ctr"/>
            <a:r>
              <a:rPr lang="de-DE" sz="2400" b="1" dirty="0">
                <a:sym typeface="Wingdings" panose="05000000000000000000" pitchFamily="2" charset="2"/>
              </a:rPr>
              <a:t>Frau Grit Sattler, Tel.: 0431-9905-2730 oder</a:t>
            </a:r>
          </a:p>
          <a:p>
            <a:pPr algn="ctr"/>
            <a:endParaRPr lang="de-DE" sz="2400" b="1" dirty="0">
              <a:sym typeface="Wingdings" panose="05000000000000000000" pitchFamily="2" charset="2"/>
            </a:endParaRPr>
          </a:p>
          <a:p>
            <a:pPr algn="ctr"/>
            <a:r>
              <a:rPr lang="de-DE" sz="2400" b="1" dirty="0">
                <a:sym typeface="Wingdings" panose="05000000000000000000" pitchFamily="2" charset="2"/>
              </a:rPr>
              <a:t>Frau Marion Haar, Tel.: 0431-9905-3547</a:t>
            </a:r>
            <a:endParaRPr lang="de-DE" sz="2400" b="1" dirty="0"/>
          </a:p>
          <a:p>
            <a:endParaRPr lang="de-DE" sz="2000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Vielen Dank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5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0000" y="1368000"/>
            <a:ext cx="11466642" cy="487931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U</a:t>
            </a:r>
            <a:r>
              <a:rPr lang="de-DE" sz="2000" dirty="0" smtClean="0">
                <a:solidFill>
                  <a:schemeClr val="tx1"/>
                </a:solidFill>
              </a:rPr>
              <a:t>nter </a:t>
            </a:r>
            <a:r>
              <a:rPr lang="de-DE" sz="2000" dirty="0" smtClean="0">
                <a:solidFill>
                  <a:schemeClr val="tx1"/>
                </a:solidFill>
                <a:hlinkClick r:id="rId2"/>
              </a:rPr>
              <a:t>Landesprogramm </a:t>
            </a:r>
            <a:r>
              <a:rPr lang="de-DE" sz="2000" dirty="0">
                <a:solidFill>
                  <a:schemeClr val="tx1"/>
                </a:solidFill>
                <a:hlinkClick r:id="rId2"/>
              </a:rPr>
              <a:t>Arbeit 2021 bis 2027 | IB.SH (</a:t>
            </a:r>
            <a:r>
              <a:rPr lang="de-DE" sz="2000" dirty="0" smtClean="0">
                <a:solidFill>
                  <a:schemeClr val="tx1"/>
                </a:solidFill>
                <a:hlinkClick r:id="rId2"/>
              </a:rPr>
              <a:t>ib-sh.de)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unter </a:t>
            </a:r>
            <a:r>
              <a:rPr lang="de-DE" sz="2000" dirty="0">
                <a:solidFill>
                  <a:schemeClr val="tx1"/>
                </a:solidFill>
              </a:rPr>
              <a:t>der jeweiligen Aktion </a:t>
            </a: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>
                <a:solidFill>
                  <a:schemeClr val="tx1"/>
                </a:solidFill>
              </a:rPr>
              <a:t>Downloads </a:t>
            </a: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Abrechnungsunterlagen</a:t>
            </a: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stehen Ihnen die </a:t>
            </a:r>
            <a:r>
              <a:rPr lang="de-DE" sz="2000" b="1" dirty="0" smtClean="0">
                <a:solidFill>
                  <a:schemeClr val="tx1"/>
                </a:solidFill>
              </a:rPr>
              <a:t>Fördergrundsätze Landesprogramm Arbeit 2021 - 2027</a:t>
            </a:r>
            <a:r>
              <a:rPr lang="de-DE" sz="2000" dirty="0" smtClean="0">
                <a:solidFill>
                  <a:schemeClr val="tx1"/>
                </a:solidFill>
              </a:rPr>
              <a:t> zur Verfügung (Fördergrundsätze enthalten wichtige Informationen von der Antragstellung bis zur Verwendungsnachweisprüfung).</a:t>
            </a:r>
          </a:p>
          <a:p>
            <a:endParaRPr lang="de-DE" sz="1000" dirty="0" smtClean="0">
              <a:solidFill>
                <a:srgbClr val="FF0000"/>
              </a:solidFill>
            </a:endParaRPr>
          </a:p>
          <a:p>
            <a:endParaRPr lang="de-DE" sz="1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tx1"/>
                </a:solidFill>
              </a:rPr>
              <a:t>Wichtige Hinweise zu den Personalkosten entnehmen Sie bitte dem </a:t>
            </a:r>
            <a:r>
              <a:rPr lang="de-DE" sz="2000" b="1" dirty="0" smtClean="0">
                <a:solidFill>
                  <a:schemeClr val="tx1"/>
                </a:solidFill>
              </a:rPr>
              <a:t>Informationsblatt </a:t>
            </a:r>
            <a:r>
              <a:rPr lang="de-DE" sz="2000" b="1" dirty="0">
                <a:solidFill>
                  <a:schemeClr val="tx1"/>
                </a:solidFill>
              </a:rPr>
              <a:t>zu den direkten förderfähigen </a:t>
            </a:r>
            <a:r>
              <a:rPr lang="de-DE" sz="2000" b="1" dirty="0" smtClean="0">
                <a:solidFill>
                  <a:schemeClr val="tx1"/>
                </a:solidFill>
              </a:rPr>
              <a:t>Personalkosten</a:t>
            </a:r>
            <a:r>
              <a:rPr lang="de-DE" sz="2000" dirty="0" smtClean="0">
                <a:solidFill>
                  <a:schemeClr val="tx1"/>
                </a:solidFill>
              </a:rPr>
              <a:t> (</a:t>
            </a:r>
            <a:r>
              <a:rPr lang="de-DE" sz="2000" dirty="0" smtClean="0">
                <a:solidFill>
                  <a:schemeClr val="tx1"/>
                </a:solidFill>
                <a:hlinkClick r:id="rId2"/>
              </a:rPr>
              <a:t>Landesprogramm </a:t>
            </a:r>
            <a:r>
              <a:rPr lang="de-DE" sz="2000" dirty="0">
                <a:solidFill>
                  <a:schemeClr val="tx1"/>
                </a:solidFill>
                <a:hlinkClick r:id="rId2"/>
              </a:rPr>
              <a:t>Arbeit 2021 bis 2027 | IB.SH (ib-sh.de)</a:t>
            </a:r>
            <a:r>
              <a:rPr lang="de-DE" sz="2000" dirty="0">
                <a:solidFill>
                  <a:schemeClr val="tx1"/>
                </a:solidFill>
              </a:rPr>
              <a:t> unter der jeweiligen Aktion </a:t>
            </a: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>
                <a:solidFill>
                  <a:schemeClr val="tx1"/>
                </a:solidFill>
              </a:rPr>
              <a:t>Downloads </a:t>
            </a: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Abrechnungsunterlagen).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Vergaben sind auch bei </a:t>
            </a:r>
            <a:r>
              <a:rPr lang="de-DE" sz="2000" smtClean="0">
                <a:solidFill>
                  <a:schemeClr val="tx1"/>
                </a:solidFill>
                <a:sym typeface="Wingdings" panose="05000000000000000000" pitchFamily="2" charset="2"/>
              </a:rPr>
              <a:t>einer Restkostenpauschale </a:t>
            </a: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durchzuführen.</a:t>
            </a:r>
            <a:endParaRPr lang="de-DE" sz="2000" dirty="0" smtClean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Allgemeine Hinweise zur Abrechnung von Ausgaben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4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8235" y="1368000"/>
            <a:ext cx="11466642" cy="489208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tx1"/>
                </a:solidFill>
              </a:rPr>
              <a:t>Projektmitarbeitende müssen in einem sozialversicherungspflichtigen Arbeitsverhältnis zum Projektträger/Kooperationspartner stehen oder </a:t>
            </a:r>
            <a:r>
              <a:rPr lang="de-DE" sz="2000" dirty="0">
                <a:solidFill>
                  <a:schemeClr val="tx1"/>
                </a:solidFill>
              </a:rPr>
              <a:t>über Personalgestellung/-zuweisung dem Projekt zur Verfügung gestellt </a:t>
            </a:r>
            <a:r>
              <a:rPr lang="de-DE" sz="2000" dirty="0" smtClean="0">
                <a:solidFill>
                  <a:schemeClr val="tx1"/>
                </a:solidFill>
              </a:rPr>
              <a:t>werden.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10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tx1"/>
                </a:solidFill>
              </a:rPr>
              <a:t>Arbeitsvertrag/Zusatzvereinbarung muss Dauer und Umfang des Projekteinsatzes abbilden.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Personalkosten, welche für die Erstellung der Erstattungsanträge sowie Zwischen/-Verwendungsnachweise entstehen, sind über die Restkostenpauschale abgedeckt</a:t>
            </a:r>
            <a:r>
              <a:rPr lang="de-DE" sz="2000" dirty="0" smtClean="0">
                <a:solidFill>
                  <a:schemeClr val="tx1"/>
                </a:solidFill>
              </a:rPr>
              <a:t>.</a:t>
            </a:r>
          </a:p>
          <a:p>
            <a:endParaRPr lang="de-DE" sz="10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tx1"/>
                </a:solidFill>
              </a:rPr>
              <a:t>Krankenkassenerstattungen sind direkt von den Personalkosten in Abzug zu bringen.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10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tx1"/>
                </a:solidFill>
              </a:rPr>
              <a:t>Vorzulegende Unterlagen zur Abrechnung von Personalkosten:</a:t>
            </a:r>
          </a:p>
          <a:p>
            <a:pPr marL="702900" lvl="2" indent="-342900">
              <a:buClrTx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</a:rPr>
              <a:t>Arbeitsvertrag/Zusatzvereinbarung (einmalig in ProNord hochladen)</a:t>
            </a:r>
          </a:p>
          <a:p>
            <a:pPr marL="702900" lvl="2" indent="-342900">
              <a:buClrTx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</a:rPr>
              <a:t>Nachweis über </a:t>
            </a:r>
            <a:r>
              <a:rPr lang="de-DE" sz="2000" dirty="0" err="1" smtClean="0">
                <a:solidFill>
                  <a:schemeClr val="tx1"/>
                </a:solidFill>
              </a:rPr>
              <a:t>Arbeitgeberbrutto</a:t>
            </a:r>
            <a:r>
              <a:rPr lang="de-DE" sz="2000" dirty="0" smtClean="0">
                <a:solidFill>
                  <a:schemeClr val="tx1"/>
                </a:solidFill>
              </a:rPr>
              <a:t> (z.B. Lohnjournal)</a:t>
            </a:r>
          </a:p>
          <a:p>
            <a:pPr marL="702900" lvl="2" indent="-342900">
              <a:buClrTx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</a:rPr>
              <a:t>Personalkostenübersicht (Anlage </a:t>
            </a:r>
            <a:r>
              <a:rPr lang="de-DE" sz="2000" dirty="0">
                <a:solidFill>
                  <a:schemeClr val="tx1"/>
                </a:solidFill>
              </a:rPr>
              <a:t>zum </a:t>
            </a:r>
            <a:r>
              <a:rPr lang="de-DE" sz="2000" dirty="0" smtClean="0">
                <a:solidFill>
                  <a:schemeClr val="tx1"/>
                </a:solidFill>
              </a:rPr>
              <a:t>Auszahlungsantrag)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Personalkosten Projektmitarbeiter/innen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59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z="4800" dirty="0" smtClean="0">
              <a:latin typeface="+mj-lt"/>
            </a:endParaRPr>
          </a:p>
          <a:p>
            <a:pPr algn="ctr"/>
            <a:endParaRPr lang="de-DE" sz="4800" dirty="0">
              <a:latin typeface="+mj-lt"/>
            </a:endParaRPr>
          </a:p>
          <a:p>
            <a:pPr algn="ctr"/>
            <a:r>
              <a:rPr lang="de-DE" sz="4800" dirty="0">
                <a:latin typeface="+mj-lt"/>
              </a:rPr>
              <a:t>2</a:t>
            </a:r>
            <a:r>
              <a:rPr lang="de-DE" sz="4800" dirty="0" smtClean="0">
                <a:latin typeface="+mj-lt"/>
              </a:rPr>
              <a:t>. Exkurs </a:t>
            </a:r>
            <a:r>
              <a:rPr lang="de-DE" sz="4800" dirty="0" err="1" smtClean="0">
                <a:latin typeface="+mj-lt"/>
              </a:rPr>
              <a:t>ProNord</a:t>
            </a:r>
            <a:r>
              <a:rPr lang="de-DE" sz="4800" dirty="0" smtClean="0">
                <a:latin typeface="+mj-lt"/>
              </a:rPr>
              <a:t> allgemein</a:t>
            </a:r>
            <a:endParaRPr lang="de-DE" sz="4800" dirty="0">
              <a:latin typeface="+mj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3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sz="3600" dirty="0" smtClean="0">
              <a:solidFill>
                <a:schemeClr val="tx1"/>
              </a:solidFill>
            </a:endParaRPr>
          </a:p>
          <a:p>
            <a:pPr algn="ctr"/>
            <a:r>
              <a:rPr lang="de-DE" sz="3600" dirty="0" smtClean="0">
                <a:solidFill>
                  <a:schemeClr val="tx1"/>
                </a:solidFill>
              </a:rPr>
              <a:t>Benutzerhandbuch </a:t>
            </a:r>
            <a:r>
              <a:rPr lang="de-DE" sz="3600" dirty="0" err="1" smtClean="0">
                <a:solidFill>
                  <a:schemeClr val="tx1"/>
                </a:solidFill>
              </a:rPr>
              <a:t>ProNord</a:t>
            </a:r>
            <a:r>
              <a:rPr lang="de-DE" sz="3600" dirty="0" smtClean="0">
                <a:solidFill>
                  <a:schemeClr val="tx1"/>
                </a:solidFill>
              </a:rPr>
              <a:t> (Benutzerverwaltung)</a:t>
            </a:r>
          </a:p>
          <a:p>
            <a:pPr algn="ctr"/>
            <a:r>
              <a:rPr lang="de-DE" sz="3600" dirty="0" smtClean="0">
                <a:solidFill>
                  <a:schemeClr val="tx1"/>
                </a:solidFill>
              </a:rPr>
              <a:t>Benutzerhandbuch </a:t>
            </a:r>
            <a:r>
              <a:rPr lang="de-DE" sz="3600" dirty="0" err="1" smtClean="0">
                <a:solidFill>
                  <a:schemeClr val="tx1"/>
                </a:solidFill>
              </a:rPr>
              <a:t>ProNord</a:t>
            </a:r>
            <a:r>
              <a:rPr lang="de-DE" sz="3600" dirty="0" smtClean="0">
                <a:solidFill>
                  <a:schemeClr val="tx1"/>
                </a:solidFill>
              </a:rPr>
              <a:t> (Erstattungsantrag)</a:t>
            </a:r>
            <a:endParaRPr lang="de-DE" sz="3600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</a:rPr>
              <a:t>Die </a:t>
            </a:r>
            <a:r>
              <a:rPr lang="de-DE" sz="1800" dirty="0" smtClean="0">
                <a:solidFill>
                  <a:srgbClr val="000000"/>
                </a:solidFill>
              </a:rPr>
              <a:t>Handbücher finden Sie </a:t>
            </a:r>
            <a:r>
              <a:rPr lang="de-DE" sz="1800" dirty="0">
                <a:solidFill>
                  <a:srgbClr val="000000"/>
                </a:solidFill>
              </a:rPr>
              <a:t>auf unserer Homepage </a:t>
            </a:r>
            <a:r>
              <a:rPr lang="de-DE" sz="1800" dirty="0" smtClean="0">
                <a:solidFill>
                  <a:srgbClr val="000000"/>
                </a:solidFill>
              </a:rPr>
              <a:t>unter:</a:t>
            </a:r>
            <a:endParaRPr lang="de-DE" sz="1800" dirty="0">
              <a:solidFill>
                <a:srgbClr val="000000"/>
              </a:solidFill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endParaRPr lang="de-DE" sz="1800" dirty="0">
              <a:solidFill>
                <a:srgbClr val="000000"/>
              </a:solidFill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de-DE" sz="1800" dirty="0">
                <a:solidFill>
                  <a:srgbClr val="008CCF">
                    <a:lumMod val="50000"/>
                  </a:srgbClr>
                </a:solidFill>
                <a:hlinkClick r:id="rId2"/>
              </a:rPr>
              <a:t>Landesprogramm Arbeit 2021 bis 2027 | IB.SH (ib-sh.de)</a:t>
            </a:r>
            <a:endParaRPr lang="de-DE" sz="1800" dirty="0">
              <a:solidFill>
                <a:srgbClr val="008CCF">
                  <a:lumMod val="50000"/>
                </a:srgbClr>
              </a:solidFill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endParaRPr lang="de-DE" sz="1800" dirty="0">
              <a:solidFill>
                <a:srgbClr val="008CCF">
                  <a:lumMod val="50000"/>
                </a:srgbClr>
              </a:solidFill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</a:rPr>
              <a:t>unter der jeweiligen Aktion </a:t>
            </a:r>
            <a:r>
              <a:rPr lang="de-DE" sz="18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de-DE" sz="1800" dirty="0">
                <a:solidFill>
                  <a:srgbClr val="000000"/>
                </a:solidFill>
              </a:rPr>
              <a:t>Downloads </a:t>
            </a:r>
            <a:r>
              <a:rPr lang="de-DE" sz="18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de-DE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Online-Projektabwicklung (e-</a:t>
            </a:r>
            <a:r>
              <a:rPr lang="de-DE" sz="1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Cohesion</a:t>
            </a:r>
            <a:r>
              <a:rPr lang="de-DE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)</a:t>
            </a:r>
            <a:endParaRPr lang="de-DE" sz="1800" dirty="0">
              <a:solidFill>
                <a:srgbClr val="000000"/>
              </a:solidFill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Handbücher </a:t>
            </a:r>
            <a:r>
              <a:rPr lang="de-DE" dirty="0" err="1" smtClean="0"/>
              <a:t>ProNord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57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ProNord-Passwort vergessen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t>8</a:t>
            </a:fld>
            <a:endParaRPr lang="de-DE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377661"/>
            <a:ext cx="9244583" cy="4878888"/>
          </a:xfrm>
        </p:spPr>
      </p:pic>
      <p:sp>
        <p:nvSpPr>
          <p:cNvPr id="11" name="Rechteck 10"/>
          <p:cNvSpPr/>
          <p:nvPr/>
        </p:nvSpPr>
        <p:spPr>
          <a:xfrm>
            <a:off x="1142246" y="4296197"/>
            <a:ext cx="9945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Falls Sie Ihre Zugangsdaten vergessen oder nicht zur Hand haben sollten, klicken Sie bitte auf „Kennwort vergessen“. Sie erhalten ein neues Kennwort per E-Mail.</a:t>
            </a:r>
          </a:p>
        </p:txBody>
      </p:sp>
    </p:spTree>
    <p:extLst>
      <p:ext uri="{BB962C8B-B14F-4D97-AF65-F5344CB8AC3E}">
        <p14:creationId xmlns:p14="http://schemas.microsoft.com/office/powerpoint/2010/main" val="1478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37-82D6-8E48-ACF8-AB6EB4F8316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Projekt auswählen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1368424"/>
            <a:ext cx="9518903" cy="4980821"/>
          </a:xfrm>
        </p:spPr>
      </p:pic>
    </p:spTree>
    <p:extLst>
      <p:ext uri="{BB962C8B-B14F-4D97-AF65-F5344CB8AC3E}">
        <p14:creationId xmlns:p14="http://schemas.microsoft.com/office/powerpoint/2010/main" val="1685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.SH_PPT-Vorlage_16zu9">
  <a:themeElements>
    <a:clrScheme name="IBSH">
      <a:dk1>
        <a:srgbClr val="000000"/>
      </a:dk1>
      <a:lt1>
        <a:srgbClr val="FFFFFF"/>
      </a:lt1>
      <a:dk2>
        <a:srgbClr val="003064"/>
      </a:dk2>
      <a:lt2>
        <a:srgbClr val="494948"/>
      </a:lt2>
      <a:accent1>
        <a:srgbClr val="1EAE9C"/>
      </a:accent1>
      <a:accent2>
        <a:srgbClr val="008CCF"/>
      </a:accent2>
      <a:accent3>
        <a:srgbClr val="7A6FAC"/>
      </a:accent3>
      <a:accent4>
        <a:srgbClr val="CC3399"/>
      </a:accent4>
      <a:accent5>
        <a:srgbClr val="2E4A7D"/>
      </a:accent5>
      <a:accent6>
        <a:srgbClr val="5B6E9B"/>
      </a:accent6>
      <a:hlink>
        <a:srgbClr val="8E98BB"/>
      </a:hlink>
      <a:folHlink>
        <a:srgbClr val="C3C8DC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B5983A3E-4CE6-4228-ABCE-30719391BBBF}" vid="{96749FFF-6CCF-4D3E-9A8A-33587D7F33BE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IB.SH_PPT-Vorlage_16zu9</Template>
  <TotalTime>0</TotalTime>
  <Words>1160</Words>
  <Application>Microsoft Office PowerPoint</Application>
  <PresentationFormat>Breitbild</PresentationFormat>
  <Paragraphs>190</Paragraphs>
  <Slides>37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IB.SH_PPT-Vorlage_16zu9</vt:lpstr>
      <vt:lpstr>Landesprogramm Arbeit 2021-2027 ESF+</vt:lpstr>
      <vt:lpstr>Agenda</vt:lpstr>
      <vt:lpstr>PowerPoint-Präsentation</vt:lpstr>
      <vt:lpstr>Allgemeine Hinweise zur Abrechnung von Ausgaben</vt:lpstr>
      <vt:lpstr>Personalkosten Projektmitarbeiter/innen</vt:lpstr>
      <vt:lpstr>PowerPoint-Präsentation</vt:lpstr>
      <vt:lpstr>Handbücher ProNord</vt:lpstr>
      <vt:lpstr>ProNord-Passwort vergessen</vt:lpstr>
      <vt:lpstr>Projekt auswählen</vt:lpstr>
      <vt:lpstr>Ansicht Projektseite </vt:lpstr>
      <vt:lpstr>Projekt in ProNord gesperrt – was nun?</vt:lpstr>
      <vt:lpstr>PowerPoint-Präsentation</vt:lpstr>
      <vt:lpstr>Übersicht zum Auszahlungsantrag EA/ ZN/ VN</vt:lpstr>
      <vt:lpstr>Personalkostenübersicht (Anlage zum Auszahlungsantrag)</vt:lpstr>
      <vt:lpstr>Checkliste: Allgemeine Hinweise für die Abrechnung</vt:lpstr>
      <vt:lpstr>PowerPoint-Präsentation</vt:lpstr>
      <vt:lpstr>Erfassung Erstattungsantrag in ProNord</vt:lpstr>
      <vt:lpstr>Erfassung Erstattungsantrag in ProNord</vt:lpstr>
      <vt:lpstr>Belegerfassung</vt:lpstr>
      <vt:lpstr>Belegerfassung</vt:lpstr>
      <vt:lpstr>Belegerfassung</vt:lpstr>
      <vt:lpstr>Beleg in ProNord hochladen (z.B. Lohnjournal)</vt:lpstr>
      <vt:lpstr>Hochgeladenen Beleg in ProNord speichern</vt:lpstr>
      <vt:lpstr>ProNord – Finanzierungsbelege des Projektes</vt:lpstr>
      <vt:lpstr>ProNord - Belegübersicht</vt:lpstr>
      <vt:lpstr>ProNord – Übersicht Erstattungsanträge</vt:lpstr>
      <vt:lpstr>PowerPoint-Präsentation</vt:lpstr>
      <vt:lpstr>Übergabe Erstattungsantrag an die IB.SH</vt:lpstr>
      <vt:lpstr>Anlagen zum Erstattungsantrag aus ProNord ausdrucken</vt:lpstr>
      <vt:lpstr>Projektübersicht nach Übergabe Erstattungsantrag</vt:lpstr>
      <vt:lpstr>Übermittlung von Arbeitsverträgen usw. über Nachrichten in ProNord</vt:lpstr>
      <vt:lpstr>Nachricht über ProNord versenden</vt:lpstr>
      <vt:lpstr>Ansicht Eingang Nachrichten IB.SH ohne eindeutigen Dateinamen </vt:lpstr>
      <vt:lpstr> ProNord – Nachrichten-Eingang mit Anhang (Öffnen der Datei)</vt:lpstr>
      <vt:lpstr> Teilnehmererfassung in ProNord</vt:lpstr>
      <vt:lpstr>Auszahlungsantrag im Original auf dem Postweg versenden</vt:lpstr>
      <vt:lpstr>Vielen Dank </vt:lpstr>
    </vt:vector>
  </TitlesOfParts>
  <Company>IB.SH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Landesprogramm Arbeit 2021-2027 ESF+</dc:title>
  <dc:creator>Grit Sattler</dc:creator>
  <cp:lastModifiedBy>Marlene Schlosser</cp:lastModifiedBy>
  <cp:revision>74</cp:revision>
  <cp:lastPrinted>2022-06-17T07:23:25Z</cp:lastPrinted>
  <dcterms:created xsi:type="dcterms:W3CDTF">2022-06-09T08:12:55Z</dcterms:created>
  <dcterms:modified xsi:type="dcterms:W3CDTF">2022-06-20T08:50:12Z</dcterms:modified>
</cp:coreProperties>
</file>