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99" r:id="rId2"/>
    <p:sldId id="305" r:id="rId3"/>
    <p:sldId id="325" r:id="rId4"/>
    <p:sldId id="306" r:id="rId5"/>
    <p:sldId id="308" r:id="rId6"/>
    <p:sldId id="326" r:id="rId7"/>
    <p:sldId id="327" r:id="rId8"/>
    <p:sldId id="328" r:id="rId9"/>
    <p:sldId id="309" r:id="rId10"/>
    <p:sldId id="310" r:id="rId11"/>
    <p:sldId id="311" r:id="rId12"/>
    <p:sldId id="312" r:id="rId13"/>
    <p:sldId id="314" r:id="rId14"/>
    <p:sldId id="315" r:id="rId15"/>
    <p:sldId id="313" r:id="rId16"/>
    <p:sldId id="317" r:id="rId17"/>
    <p:sldId id="318" r:id="rId18"/>
    <p:sldId id="316" r:id="rId19"/>
    <p:sldId id="320" r:id="rId20"/>
    <p:sldId id="321" r:id="rId21"/>
    <p:sldId id="322" r:id="rId22"/>
    <p:sldId id="323" r:id="rId23"/>
    <p:sldId id="324" r:id="rId24"/>
  </p:sldIdLst>
  <p:sldSz cx="9144000" cy="6858000" type="screen4x3"/>
  <p:notesSz cx="6669088" cy="9926638"/>
  <p:photoAlbum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1">
          <p15:clr>
            <a:srgbClr val="A4A3A4"/>
          </p15:clr>
        </p15:guide>
        <p15:guide id="2" orient="horz" pos="4042">
          <p15:clr>
            <a:srgbClr val="A4A3A4"/>
          </p15:clr>
        </p15:guide>
        <p15:guide id="3" pos="295">
          <p15:clr>
            <a:srgbClr val="A4A3A4"/>
          </p15:clr>
        </p15:guide>
        <p15:guide id="4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retbar-Endres, Martin (Sozialministerium)" initials="TM(" lastIdx="1" clrIdx="0"/>
  <p:cmAuthor id="1" name="Hupe, Stefan (WiMi)" initials="SH, WimI" lastIdx="1" clrIdx="1">
    <p:extLst>
      <p:ext uri="{19B8F6BF-5375-455C-9EA6-DF929625EA0E}">
        <p15:presenceInfo xmlns:p15="http://schemas.microsoft.com/office/powerpoint/2012/main" userId="Hupe, Stefan (WiMi)" providerId="None"/>
      </p:ext>
    </p:extLst>
  </p:cmAuthor>
  <p:cmAuthor id="2" name="Tretbar-Endres, Martin (WiMi)" initials="TM(" lastIdx="4" clrIdx="2">
    <p:extLst>
      <p:ext uri="{19B8F6BF-5375-455C-9EA6-DF929625EA0E}">
        <p15:presenceInfo xmlns:p15="http://schemas.microsoft.com/office/powerpoint/2012/main" userId="S-1-5-21-1715567821-1935655697-1801674531-111307" providerId="AD"/>
      </p:ext>
    </p:extLst>
  </p:cmAuthor>
  <p:cmAuthor id="3" name="Ingmar Siehl" initials="IS" lastIdx="3" clrIdx="3">
    <p:extLst>
      <p:ext uri="{19B8F6BF-5375-455C-9EA6-DF929625EA0E}">
        <p15:presenceInfo xmlns:p15="http://schemas.microsoft.com/office/powerpoint/2012/main" userId="Ingmar Sieh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64"/>
    <a:srgbClr val="7F97B1"/>
    <a:srgbClr val="E7E8EA"/>
    <a:srgbClr val="CBCDD3"/>
    <a:srgbClr val="F2F4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627" autoAdjust="0"/>
  </p:normalViewPr>
  <p:slideViewPr>
    <p:cSldViewPr showGuides="1">
      <p:cViewPr varScale="1">
        <p:scale>
          <a:sx n="120" d="100"/>
          <a:sy n="120" d="100"/>
        </p:scale>
        <p:origin x="1266" y="114"/>
      </p:cViewPr>
      <p:guideLst>
        <p:guide orient="horz" pos="1071"/>
        <p:guide orient="horz" pos="4042"/>
        <p:guide pos="295"/>
        <p:guide pos="54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7" d="100"/>
          <a:sy n="97" d="100"/>
        </p:scale>
        <p:origin x="-3534" y="-10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DE388-01EE-4E70-A0D0-80C5FD2ED80C}" type="datetimeFigureOut">
              <a:rPr lang="de-DE" smtClean="0"/>
              <a:t>28.03.2022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AB3FF-B053-4A6D-9DE0-398FC586F5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9745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BD5E1-AD7C-408D-AE46-F07F0273DB2D}" type="datetimeFigureOut">
              <a:rPr lang="de-DE" smtClean="0"/>
              <a:t>28.03.2022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5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1A988-13EA-453E-B31C-E0A019984D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3135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6213" indent="-176213" algn="l" defTabSz="914400" rtl="0" eaLnBrk="1" latinLnBrk="0" hangingPunct="1"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4013" indent="-177800" algn="l" defTabSz="914400" rtl="0" eaLnBrk="1" latinLnBrk="0" hangingPunct="1"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36575" indent="-171450" algn="l" defTabSz="914400" rtl="0" eaLnBrk="1" latinLnBrk="0" hangingPunct="1"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17550" indent="-176213" algn="l" defTabSz="914400" rtl="0" eaLnBrk="1" latinLnBrk="0" hangingPunct="1"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5350" indent="-176213" algn="l" defTabSz="914400" rtl="0" eaLnBrk="1" latinLnBrk="0" hangingPunct="1"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1A988-13EA-453E-B31C-E0A019984D2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1390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1A988-13EA-453E-B31C-E0A019984D2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0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30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311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1A988-13EA-453E-B31C-E0A019984D2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0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30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0620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1A988-13EA-453E-B31C-E0A019984D2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0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30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640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1A988-13EA-453E-B31C-E0A019984D2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0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30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45715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1A988-13EA-453E-B31C-E0A019984D2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0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30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60181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1A988-13EA-453E-B31C-E0A019984D2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0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30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7278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1A988-13EA-453E-B31C-E0A019984D2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0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30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3090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1A988-13EA-453E-B31C-E0A019984D2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0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30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97720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1A988-13EA-453E-B31C-E0A019984D2E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04455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1A988-13EA-453E-B31C-E0A019984D2E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2376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1A988-13EA-453E-B31C-E0A019984D2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50865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1A988-13EA-453E-B31C-E0A019984D2E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11973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1A988-13EA-453E-B31C-E0A019984D2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0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30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6569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1A988-13EA-453E-B31C-E0A019984D2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0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30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193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1A988-13EA-453E-B31C-E0A019984D2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2262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1A988-13EA-453E-B31C-E0A019984D2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1623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1A988-13EA-453E-B31C-E0A019984D2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9995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1A988-13EA-453E-B31C-E0A019984D2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2968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1A988-13EA-453E-B31C-E0A019984D2E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651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1A988-13EA-453E-B31C-E0A019984D2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0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30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146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1A988-13EA-453E-B31C-E0A019984D2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0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30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9197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ihandform 9"/>
          <p:cNvSpPr/>
          <p:nvPr userDrawn="1"/>
        </p:nvSpPr>
        <p:spPr bwMode="gray">
          <a:xfrm>
            <a:off x="-21946" y="-30748"/>
            <a:ext cx="9187891" cy="6241354"/>
          </a:xfrm>
          <a:custGeom>
            <a:avLst/>
            <a:gdLst>
              <a:gd name="connsiteX0" fmla="*/ 678689 w 9830004"/>
              <a:gd name="connsiteY0" fmla="*/ 458694 h 6676614"/>
              <a:gd name="connsiteX1" fmla="*/ 9822689 w 9830004"/>
              <a:gd name="connsiteY1" fmla="*/ 466009 h 6676614"/>
              <a:gd name="connsiteX2" fmla="*/ 9830004 w 9830004"/>
              <a:gd name="connsiteY2" fmla="*/ 5067270 h 6676614"/>
              <a:gd name="connsiteX3" fmla="*/ 671374 w 9830004"/>
              <a:gd name="connsiteY3" fmla="*/ 6676614 h 6676614"/>
              <a:gd name="connsiteX4" fmla="*/ 678689 w 9830004"/>
              <a:gd name="connsiteY4" fmla="*/ 458694 h 6676614"/>
              <a:gd name="connsiteX0" fmla="*/ 7315 w 9158630"/>
              <a:gd name="connsiteY0" fmla="*/ 458694 h 6676614"/>
              <a:gd name="connsiteX1" fmla="*/ 9151315 w 9158630"/>
              <a:gd name="connsiteY1" fmla="*/ 466009 h 6676614"/>
              <a:gd name="connsiteX2" fmla="*/ 9158630 w 9158630"/>
              <a:gd name="connsiteY2" fmla="*/ 5067270 h 6676614"/>
              <a:gd name="connsiteX3" fmla="*/ 0 w 9158630"/>
              <a:gd name="connsiteY3" fmla="*/ 6676614 h 6676614"/>
              <a:gd name="connsiteX4" fmla="*/ 7315 w 9158630"/>
              <a:gd name="connsiteY4" fmla="*/ 458694 h 6676614"/>
              <a:gd name="connsiteX0" fmla="*/ 7315 w 9158630"/>
              <a:gd name="connsiteY0" fmla="*/ 0 h 6217920"/>
              <a:gd name="connsiteX1" fmla="*/ 9151315 w 9158630"/>
              <a:gd name="connsiteY1" fmla="*/ 7315 h 6217920"/>
              <a:gd name="connsiteX2" fmla="*/ 9158630 w 9158630"/>
              <a:gd name="connsiteY2" fmla="*/ 4608576 h 6217920"/>
              <a:gd name="connsiteX3" fmla="*/ 0 w 9158630"/>
              <a:gd name="connsiteY3" fmla="*/ 6217920 h 6217920"/>
              <a:gd name="connsiteX4" fmla="*/ 7315 w 9158630"/>
              <a:gd name="connsiteY4" fmla="*/ 0 h 6217920"/>
              <a:gd name="connsiteX0" fmla="*/ 7315 w 9158630"/>
              <a:gd name="connsiteY0" fmla="*/ 0 h 6217920"/>
              <a:gd name="connsiteX1" fmla="*/ 9151315 w 9158630"/>
              <a:gd name="connsiteY1" fmla="*/ 7315 h 6217920"/>
              <a:gd name="connsiteX2" fmla="*/ 9158630 w 9158630"/>
              <a:gd name="connsiteY2" fmla="*/ 4608576 h 6217920"/>
              <a:gd name="connsiteX3" fmla="*/ 0 w 9158630"/>
              <a:gd name="connsiteY3" fmla="*/ 6217920 h 6217920"/>
              <a:gd name="connsiteX4" fmla="*/ 7315 w 9158630"/>
              <a:gd name="connsiteY4" fmla="*/ 0 h 6217920"/>
              <a:gd name="connsiteX0" fmla="*/ 7315 w 9158630"/>
              <a:gd name="connsiteY0" fmla="*/ 0 h 6217920"/>
              <a:gd name="connsiteX1" fmla="*/ 9151315 w 9158630"/>
              <a:gd name="connsiteY1" fmla="*/ 7315 h 6217920"/>
              <a:gd name="connsiteX2" fmla="*/ 9158630 w 9158630"/>
              <a:gd name="connsiteY2" fmla="*/ 4608576 h 6217920"/>
              <a:gd name="connsiteX3" fmla="*/ 0 w 9158630"/>
              <a:gd name="connsiteY3" fmla="*/ 6217920 h 6217920"/>
              <a:gd name="connsiteX4" fmla="*/ 7315 w 9158630"/>
              <a:gd name="connsiteY4" fmla="*/ 0 h 6217920"/>
              <a:gd name="connsiteX0" fmla="*/ 7315 w 9158630"/>
              <a:gd name="connsiteY0" fmla="*/ 11641 h 6210605"/>
              <a:gd name="connsiteX1" fmla="*/ 9151315 w 9158630"/>
              <a:gd name="connsiteY1" fmla="*/ 0 h 6210605"/>
              <a:gd name="connsiteX2" fmla="*/ 9158630 w 9158630"/>
              <a:gd name="connsiteY2" fmla="*/ 4601261 h 6210605"/>
              <a:gd name="connsiteX3" fmla="*/ 0 w 9158630"/>
              <a:gd name="connsiteY3" fmla="*/ 6210605 h 6210605"/>
              <a:gd name="connsiteX4" fmla="*/ 7315 w 9158630"/>
              <a:gd name="connsiteY4" fmla="*/ 11641 h 6210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8630" h="6210605">
                <a:moveTo>
                  <a:pt x="7315" y="11641"/>
                </a:moveTo>
                <a:lnTo>
                  <a:pt x="9151315" y="0"/>
                </a:lnTo>
                <a:cubicBezTo>
                  <a:pt x="9153753" y="1533754"/>
                  <a:pt x="9156192" y="3067507"/>
                  <a:pt x="9158630" y="4601261"/>
                </a:cubicBezTo>
                <a:lnTo>
                  <a:pt x="0" y="6210605"/>
                </a:lnTo>
                <a:cubicBezTo>
                  <a:pt x="2438" y="4137965"/>
                  <a:pt x="4877" y="2084281"/>
                  <a:pt x="7315" y="11641"/>
                </a:cubicBezTo>
                <a:close/>
              </a:path>
            </a:pathLst>
          </a:cu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 bwMode="gray">
          <a:xfrm>
            <a:off x="468313" y="1648999"/>
            <a:ext cx="8207375" cy="1275946"/>
          </a:xfrm>
        </p:spPr>
        <p:txBody>
          <a:bodyPr anchor="t"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468313" y="2896255"/>
            <a:ext cx="8207375" cy="928789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87" y="5492849"/>
            <a:ext cx="2004369" cy="92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877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ihandform 8"/>
          <p:cNvSpPr/>
          <p:nvPr userDrawn="1"/>
        </p:nvSpPr>
        <p:spPr bwMode="gray">
          <a:xfrm>
            <a:off x="-21946" y="-30748"/>
            <a:ext cx="9187891" cy="6241354"/>
          </a:xfrm>
          <a:custGeom>
            <a:avLst/>
            <a:gdLst>
              <a:gd name="connsiteX0" fmla="*/ 678689 w 9830004"/>
              <a:gd name="connsiteY0" fmla="*/ 458694 h 6676614"/>
              <a:gd name="connsiteX1" fmla="*/ 9822689 w 9830004"/>
              <a:gd name="connsiteY1" fmla="*/ 466009 h 6676614"/>
              <a:gd name="connsiteX2" fmla="*/ 9830004 w 9830004"/>
              <a:gd name="connsiteY2" fmla="*/ 5067270 h 6676614"/>
              <a:gd name="connsiteX3" fmla="*/ 671374 w 9830004"/>
              <a:gd name="connsiteY3" fmla="*/ 6676614 h 6676614"/>
              <a:gd name="connsiteX4" fmla="*/ 678689 w 9830004"/>
              <a:gd name="connsiteY4" fmla="*/ 458694 h 6676614"/>
              <a:gd name="connsiteX0" fmla="*/ 7315 w 9158630"/>
              <a:gd name="connsiteY0" fmla="*/ 458694 h 6676614"/>
              <a:gd name="connsiteX1" fmla="*/ 9151315 w 9158630"/>
              <a:gd name="connsiteY1" fmla="*/ 466009 h 6676614"/>
              <a:gd name="connsiteX2" fmla="*/ 9158630 w 9158630"/>
              <a:gd name="connsiteY2" fmla="*/ 5067270 h 6676614"/>
              <a:gd name="connsiteX3" fmla="*/ 0 w 9158630"/>
              <a:gd name="connsiteY3" fmla="*/ 6676614 h 6676614"/>
              <a:gd name="connsiteX4" fmla="*/ 7315 w 9158630"/>
              <a:gd name="connsiteY4" fmla="*/ 458694 h 6676614"/>
              <a:gd name="connsiteX0" fmla="*/ 7315 w 9158630"/>
              <a:gd name="connsiteY0" fmla="*/ 0 h 6217920"/>
              <a:gd name="connsiteX1" fmla="*/ 9151315 w 9158630"/>
              <a:gd name="connsiteY1" fmla="*/ 7315 h 6217920"/>
              <a:gd name="connsiteX2" fmla="*/ 9158630 w 9158630"/>
              <a:gd name="connsiteY2" fmla="*/ 4608576 h 6217920"/>
              <a:gd name="connsiteX3" fmla="*/ 0 w 9158630"/>
              <a:gd name="connsiteY3" fmla="*/ 6217920 h 6217920"/>
              <a:gd name="connsiteX4" fmla="*/ 7315 w 9158630"/>
              <a:gd name="connsiteY4" fmla="*/ 0 h 6217920"/>
              <a:gd name="connsiteX0" fmla="*/ 7315 w 9158630"/>
              <a:gd name="connsiteY0" fmla="*/ 0 h 6217920"/>
              <a:gd name="connsiteX1" fmla="*/ 9151315 w 9158630"/>
              <a:gd name="connsiteY1" fmla="*/ 7315 h 6217920"/>
              <a:gd name="connsiteX2" fmla="*/ 9158630 w 9158630"/>
              <a:gd name="connsiteY2" fmla="*/ 4608576 h 6217920"/>
              <a:gd name="connsiteX3" fmla="*/ 0 w 9158630"/>
              <a:gd name="connsiteY3" fmla="*/ 6217920 h 6217920"/>
              <a:gd name="connsiteX4" fmla="*/ 7315 w 9158630"/>
              <a:gd name="connsiteY4" fmla="*/ 0 h 6217920"/>
              <a:gd name="connsiteX0" fmla="*/ 7315 w 9158630"/>
              <a:gd name="connsiteY0" fmla="*/ 0 h 6217920"/>
              <a:gd name="connsiteX1" fmla="*/ 9151315 w 9158630"/>
              <a:gd name="connsiteY1" fmla="*/ 7315 h 6217920"/>
              <a:gd name="connsiteX2" fmla="*/ 9158630 w 9158630"/>
              <a:gd name="connsiteY2" fmla="*/ 4608576 h 6217920"/>
              <a:gd name="connsiteX3" fmla="*/ 0 w 9158630"/>
              <a:gd name="connsiteY3" fmla="*/ 6217920 h 6217920"/>
              <a:gd name="connsiteX4" fmla="*/ 7315 w 9158630"/>
              <a:gd name="connsiteY4" fmla="*/ 0 h 6217920"/>
              <a:gd name="connsiteX0" fmla="*/ 7315 w 9158630"/>
              <a:gd name="connsiteY0" fmla="*/ 11641 h 6210605"/>
              <a:gd name="connsiteX1" fmla="*/ 9151315 w 9158630"/>
              <a:gd name="connsiteY1" fmla="*/ 0 h 6210605"/>
              <a:gd name="connsiteX2" fmla="*/ 9158630 w 9158630"/>
              <a:gd name="connsiteY2" fmla="*/ 4601261 h 6210605"/>
              <a:gd name="connsiteX3" fmla="*/ 0 w 9158630"/>
              <a:gd name="connsiteY3" fmla="*/ 6210605 h 6210605"/>
              <a:gd name="connsiteX4" fmla="*/ 7315 w 9158630"/>
              <a:gd name="connsiteY4" fmla="*/ 11641 h 6210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8630" h="6210605">
                <a:moveTo>
                  <a:pt x="7315" y="11641"/>
                </a:moveTo>
                <a:lnTo>
                  <a:pt x="9151315" y="0"/>
                </a:lnTo>
                <a:cubicBezTo>
                  <a:pt x="9153753" y="1533754"/>
                  <a:pt x="9156192" y="3067507"/>
                  <a:pt x="9158630" y="4601261"/>
                </a:cubicBezTo>
                <a:lnTo>
                  <a:pt x="0" y="6210605"/>
                </a:lnTo>
                <a:cubicBezTo>
                  <a:pt x="2438" y="4137965"/>
                  <a:pt x="4877" y="2084281"/>
                  <a:pt x="7315" y="11641"/>
                </a:cubicBezTo>
                <a:close/>
              </a:path>
            </a:pathLst>
          </a:custGeom>
          <a:solidFill>
            <a:srgbClr val="7F97B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 bwMode="gray">
          <a:xfrm>
            <a:off x="468313" y="1648999"/>
            <a:ext cx="8207375" cy="1275946"/>
          </a:xfrm>
        </p:spPr>
        <p:txBody>
          <a:bodyPr anchor="t"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468313" y="2896255"/>
            <a:ext cx="8207375" cy="928789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87" y="5492849"/>
            <a:ext cx="2004369" cy="92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597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34533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468312" y="1960723"/>
            <a:ext cx="4751760" cy="427659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 bwMode="gray">
          <a:xfrm>
            <a:off x="5404977" y="2060575"/>
            <a:ext cx="3275013" cy="2988605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757186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431457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01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 bwMode="gray">
          <a:xfrm>
            <a:off x="0" y="1736725"/>
            <a:ext cx="9144000" cy="4679950"/>
          </a:xfrm>
          <a:prstGeom prst="rect">
            <a:avLst/>
          </a:prstGeom>
          <a:solidFill>
            <a:srgbClr val="F2F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468313" y="548680"/>
            <a:ext cx="5975895" cy="91473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468312" y="1960723"/>
            <a:ext cx="8207376" cy="42765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Rechteck 8"/>
          <p:cNvSpPr/>
          <p:nvPr/>
        </p:nvSpPr>
        <p:spPr bwMode="gray">
          <a:xfrm>
            <a:off x="468312" y="6496655"/>
            <a:ext cx="2951559" cy="26161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r>
              <a:rPr lang="de-DE" sz="1100" b="1" dirty="0">
                <a:solidFill>
                  <a:schemeClr val="tx1"/>
                </a:solidFill>
              </a:rPr>
              <a:t>Schleswig-Holstein.</a:t>
            </a:r>
            <a:r>
              <a:rPr lang="de-DE" sz="1100" dirty="0">
                <a:solidFill>
                  <a:schemeClr val="tx1"/>
                </a:solidFill>
              </a:rPr>
              <a:t> Der echte Norden.</a:t>
            </a:r>
          </a:p>
        </p:txBody>
      </p:sp>
      <p:sp>
        <p:nvSpPr>
          <p:cNvPr id="10" name="Rechteck 9"/>
          <p:cNvSpPr/>
          <p:nvPr/>
        </p:nvSpPr>
        <p:spPr bwMode="gray">
          <a:xfrm>
            <a:off x="7956376" y="6496655"/>
            <a:ext cx="719312" cy="26161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pPr algn="r"/>
            <a:fld id="{F9AB9677-A9BE-4458-9A0E-236B5D443DAA}" type="slidenum">
              <a:rPr lang="de-DE" sz="1100" b="1" smtClean="0">
                <a:solidFill>
                  <a:schemeClr val="tx1"/>
                </a:solidFill>
              </a:rPr>
              <a:pPr algn="r"/>
              <a:t>‹Nr.›</a:t>
            </a:fld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633" y="534265"/>
            <a:ext cx="1753823" cy="80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37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6" r:id="rId4"/>
    <p:sldLayoutId id="2147483654" r:id="rId5"/>
    <p:sldLayoutId id="2147483655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2875" indent="-142875" algn="l" defTabSz="914400" rtl="0" eaLnBrk="1" latinLnBrk="0" hangingPunct="1">
        <a:lnSpc>
          <a:spcPct val="135000"/>
        </a:lnSpc>
        <a:spcBef>
          <a:spcPts val="0"/>
        </a:spcBef>
        <a:buFont typeface="Arial" panose="020B06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123825" algn="l" defTabSz="914400" rtl="0" eaLnBrk="1" latinLnBrk="0" hangingPunct="1">
        <a:lnSpc>
          <a:spcPct val="135000"/>
        </a:lnSpc>
        <a:spcBef>
          <a:spcPts val="0"/>
        </a:spcBef>
        <a:buFont typeface="Arial" panose="020B06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9575" indent="-142875" algn="l" defTabSz="914400" rtl="0" eaLnBrk="1" latinLnBrk="0" hangingPunct="1">
        <a:lnSpc>
          <a:spcPct val="135000"/>
        </a:lnSpc>
        <a:spcBef>
          <a:spcPts val="0"/>
        </a:spcBef>
        <a:buFont typeface="Arial" panose="020B06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2925" indent="-149225" algn="l" defTabSz="914400" rtl="0" eaLnBrk="1" latinLnBrk="0" hangingPunct="1">
        <a:lnSpc>
          <a:spcPct val="135000"/>
        </a:lnSpc>
        <a:spcBef>
          <a:spcPts val="0"/>
        </a:spcBef>
        <a:buFont typeface="Arial" panose="020B06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676275" indent="-133350" algn="l" defTabSz="914400" rtl="0" eaLnBrk="1" latinLnBrk="0" hangingPunct="1">
        <a:lnSpc>
          <a:spcPct val="135000"/>
        </a:lnSpc>
        <a:spcBef>
          <a:spcPts val="0"/>
        </a:spcBef>
        <a:buFont typeface="Arial" panose="020B06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0319" y="1268760"/>
            <a:ext cx="8207375" cy="1584176"/>
          </a:xfrm>
        </p:spPr>
        <p:txBody>
          <a:bodyPr/>
          <a:lstStyle/>
          <a:p>
            <a:pPr algn="ctr"/>
            <a:r>
              <a:rPr lang="de-DE" sz="2800" dirty="0" smtClean="0"/>
              <a:t>ESF-Trägerschulung </a:t>
            </a:r>
            <a:br>
              <a:rPr lang="de-DE" sz="2800" dirty="0" smtClean="0"/>
            </a:br>
            <a:r>
              <a:rPr lang="de-DE" sz="2800" dirty="0" smtClean="0"/>
              <a:t>Modul 5</a:t>
            </a:r>
            <a:br>
              <a:rPr lang="de-DE" sz="2800" dirty="0" smtClean="0"/>
            </a:br>
            <a:r>
              <a:rPr lang="de-DE" sz="2800" dirty="0" smtClean="0"/>
              <a:t>Monitoring - Unternehmen</a:t>
            </a:r>
            <a:endParaRPr lang="de-DE" sz="2800" b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 rot="10800000" flipV="1">
            <a:off x="507959" y="2852936"/>
            <a:ext cx="8207375" cy="2088232"/>
          </a:xfrm>
        </p:spPr>
        <p:txBody>
          <a:bodyPr/>
          <a:lstStyle/>
          <a:p>
            <a:endParaRPr lang="de-DE" dirty="0"/>
          </a:p>
          <a:p>
            <a:pPr algn="ctr"/>
            <a:endParaRPr lang="de-DE" sz="2800" dirty="0"/>
          </a:p>
          <a:p>
            <a:pPr algn="ctr"/>
            <a:r>
              <a:rPr lang="de-DE" sz="2800" dirty="0" smtClean="0"/>
              <a:t>Kiel, 22. März 2022</a:t>
            </a:r>
          </a:p>
          <a:p>
            <a:pPr algn="ctr"/>
            <a:r>
              <a:rPr lang="de-DE" sz="2800" dirty="0" smtClean="0"/>
              <a:t>Martin Ringat, Ingmar Siehl</a:t>
            </a:r>
          </a:p>
          <a:p>
            <a:pPr algn="ctr"/>
            <a:endParaRPr lang="de-DE" sz="2800" dirty="0"/>
          </a:p>
          <a:p>
            <a:pPr algn="ctr"/>
            <a:endParaRPr lang="de-DE" sz="2800" i="1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324" y="5301208"/>
            <a:ext cx="3577676" cy="144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1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332656"/>
            <a:ext cx="6911999" cy="1008112"/>
          </a:xfrm>
        </p:spPr>
        <p:txBody>
          <a:bodyPr/>
          <a:lstStyle/>
          <a:p>
            <a:r>
              <a:rPr lang="de-DE" sz="2000" dirty="0"/>
              <a:t>Hinweise auf die Umsetzung in </a:t>
            </a:r>
            <a:r>
              <a:rPr lang="de-DE" sz="2000" dirty="0" smtClean="0"/>
              <a:t>ProNord</a:t>
            </a: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323528" y="1988840"/>
            <a:ext cx="857470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rgbClr val="0030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de-DE" sz="1600" b="1" dirty="0">
                <a:solidFill>
                  <a:srgbClr val="003064"/>
                </a:solidFill>
              </a:rPr>
              <a:t>Voraussetzung zur Nutzung</a:t>
            </a:r>
            <a:r>
              <a:rPr lang="de-DE" sz="1600" dirty="0">
                <a:solidFill>
                  <a:srgbClr val="003064"/>
                </a:solidFill>
              </a:rPr>
              <a:t>: Freischaltung der Rolle </a:t>
            </a:r>
            <a:r>
              <a:rPr lang="de-DE" sz="1600" b="1" dirty="0">
                <a:solidFill>
                  <a:srgbClr val="003064"/>
                </a:solidFill>
              </a:rPr>
              <a:t>„Monitoring/Teilnehmer/Beratungen“ </a:t>
            </a:r>
            <a:r>
              <a:rPr lang="de-DE" sz="1600" dirty="0">
                <a:solidFill>
                  <a:srgbClr val="003064"/>
                </a:solidFill>
              </a:rPr>
              <a:t>durch den obersten Nutzerverwaltung beim Träger für die entsprechenden Mitarbeitenden im </a:t>
            </a:r>
            <a:r>
              <a:rPr lang="de-DE" sz="1600" dirty="0" smtClean="0">
                <a:solidFill>
                  <a:srgbClr val="003064"/>
                </a:solidFill>
              </a:rPr>
              <a:t>Projekt (Freischaltung demnächst möglich)</a:t>
            </a:r>
            <a:endParaRPr lang="de-DE" sz="1600" dirty="0">
              <a:solidFill>
                <a:srgbClr val="003064"/>
              </a:solidFill>
            </a:endParaRPr>
          </a:p>
          <a:p>
            <a:pPr lvl="0">
              <a:defRPr/>
            </a:pPr>
            <a:endParaRPr lang="de-DE" sz="1600" dirty="0">
              <a:solidFill>
                <a:srgbClr val="003064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de-DE" sz="1600" b="1" dirty="0">
                <a:solidFill>
                  <a:srgbClr val="003064"/>
                </a:solidFill>
              </a:rPr>
              <a:t>Zeitpunkt der Erfassung </a:t>
            </a:r>
            <a:r>
              <a:rPr lang="de-DE" sz="1600" dirty="0">
                <a:solidFill>
                  <a:srgbClr val="003064"/>
                </a:solidFill>
              </a:rPr>
              <a:t>der Daten in ProNord 4 Wochen nach </a:t>
            </a:r>
            <a:r>
              <a:rPr lang="de-DE" sz="1600" dirty="0" smtClean="0">
                <a:solidFill>
                  <a:srgbClr val="003064"/>
                </a:solidFill>
              </a:rPr>
              <a:t>erfolgter Beratung </a:t>
            </a:r>
            <a:r>
              <a:rPr lang="de-DE" sz="1600" dirty="0">
                <a:solidFill>
                  <a:srgbClr val="003064"/>
                </a:solidFill>
              </a:rPr>
              <a:t>und </a:t>
            </a:r>
            <a:r>
              <a:rPr lang="de-DE" sz="1600" dirty="0" smtClean="0">
                <a:solidFill>
                  <a:srgbClr val="003064"/>
                </a:solidFill>
              </a:rPr>
              <a:t>im Rahmen des Bilanzierungsgespräches </a:t>
            </a:r>
            <a:r>
              <a:rPr lang="de-DE" sz="1600" dirty="0">
                <a:solidFill>
                  <a:srgbClr val="003064"/>
                </a:solidFill>
              </a:rPr>
              <a:t>nach 6 Monaten</a:t>
            </a:r>
          </a:p>
          <a:p>
            <a:pPr>
              <a:defRPr/>
            </a:pPr>
            <a:endParaRPr lang="de-DE" sz="1600" dirty="0">
              <a:solidFill>
                <a:srgbClr val="003064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de-DE" sz="1600" b="1" dirty="0">
                <a:solidFill>
                  <a:srgbClr val="003064"/>
                </a:solidFill>
              </a:rPr>
              <a:t>Eingabe</a:t>
            </a:r>
            <a:r>
              <a:rPr lang="de-DE" sz="1600" dirty="0">
                <a:solidFill>
                  <a:srgbClr val="003064"/>
                </a:solidFill>
              </a:rPr>
              <a:t> der Datensätze entweder </a:t>
            </a:r>
            <a:r>
              <a:rPr lang="de-DE" sz="1600" b="1" dirty="0">
                <a:solidFill>
                  <a:srgbClr val="003064"/>
                </a:solidFill>
              </a:rPr>
              <a:t>direkt in ProNord </a:t>
            </a:r>
            <a:r>
              <a:rPr lang="de-DE" sz="1600" dirty="0">
                <a:solidFill>
                  <a:srgbClr val="003064"/>
                </a:solidFill>
              </a:rPr>
              <a:t>oder über</a:t>
            </a:r>
            <a:r>
              <a:rPr lang="de-DE" sz="1600" b="1" dirty="0">
                <a:solidFill>
                  <a:srgbClr val="003064"/>
                </a:solidFill>
              </a:rPr>
              <a:t> Excel-Importlisten </a:t>
            </a:r>
            <a:r>
              <a:rPr lang="de-DE" sz="1600" dirty="0" smtClean="0">
                <a:solidFill>
                  <a:srgbClr val="003064"/>
                </a:solidFill>
              </a:rPr>
              <a:t>möglich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de-DE" sz="1600" dirty="0">
              <a:solidFill>
                <a:srgbClr val="003064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de-DE" sz="1600" b="1" dirty="0">
                <a:solidFill>
                  <a:srgbClr val="003064"/>
                </a:solidFill>
              </a:rPr>
              <a:t>Vollständigkeits- und Plausibilitätsprüfung </a:t>
            </a:r>
            <a:r>
              <a:rPr lang="de-DE" sz="1600" dirty="0">
                <a:solidFill>
                  <a:srgbClr val="003064"/>
                </a:solidFill>
              </a:rPr>
              <a:t>bei der Dateneingabe direkt in ProNord</a:t>
            </a:r>
          </a:p>
          <a:p>
            <a:pPr>
              <a:defRPr/>
            </a:pPr>
            <a:endParaRPr lang="de-DE" sz="1600" dirty="0">
              <a:solidFill>
                <a:srgbClr val="003064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endParaRPr lang="de-DE" sz="1600" dirty="0">
              <a:solidFill>
                <a:srgbClr val="003064"/>
              </a:solidFill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30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DE" sz="1600" b="1" i="0" u="none" strike="noStrike" kern="1200" cap="none" spc="0" normalizeH="0" baseline="0" noProof="0" dirty="0" smtClean="0">
              <a:ln>
                <a:noFill/>
              </a:ln>
              <a:solidFill>
                <a:srgbClr val="0030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89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332656"/>
            <a:ext cx="6911999" cy="1008112"/>
          </a:xfrm>
        </p:spPr>
        <p:txBody>
          <a:bodyPr/>
          <a:lstStyle/>
          <a:p>
            <a:r>
              <a:rPr lang="de-DE" sz="2000" dirty="0"/>
              <a:t>Datenerfassung direkt in ProNord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18107" y="1772816"/>
            <a:ext cx="85747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rgbClr val="0030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de-DE" sz="1600" dirty="0" smtClean="0">
                <a:solidFill>
                  <a:srgbClr val="003064"/>
                </a:solidFill>
              </a:rPr>
              <a:t>Startseite in ProNord/ </a:t>
            </a:r>
            <a:r>
              <a:rPr lang="de-DE" sz="1600" b="1" dirty="0" smtClean="0">
                <a:solidFill>
                  <a:srgbClr val="003064"/>
                </a:solidFill>
              </a:rPr>
              <a:t>Beratungen</a:t>
            </a: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endParaRPr lang="de-DE" sz="1600" dirty="0">
              <a:solidFill>
                <a:srgbClr val="003064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de-DE" sz="1600" b="1" dirty="0" smtClean="0">
                <a:solidFill>
                  <a:srgbClr val="003064"/>
                </a:solidFill>
              </a:rPr>
              <a:t>Hinweis</a:t>
            </a:r>
            <a:r>
              <a:rPr lang="de-DE" sz="1600" dirty="0" smtClean="0">
                <a:solidFill>
                  <a:srgbClr val="003064"/>
                </a:solidFill>
              </a:rPr>
              <a:t>: Die nachfolgenden Abbildungen aus ProNord basieren auf der Darstellung im alten Landesprogramm Arbeit. Die Eingabemasken werden entsprechend des neuen Erfassungsbogens aktualisiert.</a:t>
            </a:r>
            <a:endParaRPr kumimoji="0" lang="de-DE" sz="1600" b="1" i="0" u="none" strike="noStrike" kern="1200" cap="none" spc="0" normalizeH="0" baseline="0" noProof="0" dirty="0" smtClean="0">
              <a:ln>
                <a:noFill/>
              </a:ln>
              <a:solidFill>
                <a:srgbClr val="0030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07" y="3717032"/>
            <a:ext cx="8748464" cy="221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8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332656"/>
            <a:ext cx="6911999" cy="1008112"/>
          </a:xfrm>
        </p:spPr>
        <p:txBody>
          <a:bodyPr/>
          <a:lstStyle/>
          <a:p>
            <a:r>
              <a:rPr lang="de-DE" sz="2000" dirty="0"/>
              <a:t>Datenerfassung direkt in ProNord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23528" y="1844824"/>
            <a:ext cx="85747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rgbClr val="0030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/>
              <a:t>Übersicht </a:t>
            </a:r>
            <a:r>
              <a:rPr lang="de-DE" sz="1600" b="1" dirty="0" smtClean="0"/>
              <a:t>Beratungsliste</a:t>
            </a:r>
            <a:endParaRPr lang="de-DE" sz="1600" b="1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de-DE" sz="16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600" dirty="0" smtClean="0"/>
              <a:t>„</a:t>
            </a:r>
            <a:r>
              <a:rPr lang="de-DE" sz="1600" b="1" dirty="0" smtClean="0"/>
              <a:t>Beratung </a:t>
            </a:r>
            <a:r>
              <a:rPr lang="de-DE" sz="1600" b="1" dirty="0"/>
              <a:t>anlegen</a:t>
            </a:r>
            <a:r>
              <a:rPr lang="de-DE" sz="1600" dirty="0"/>
              <a:t>“: direkte Einzeldatenerfassung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de-DE" sz="16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600" dirty="0"/>
              <a:t>„</a:t>
            </a:r>
            <a:r>
              <a:rPr lang="de-DE" sz="1600" b="1" dirty="0"/>
              <a:t>Import</a:t>
            </a:r>
            <a:r>
              <a:rPr lang="de-DE" sz="1600" dirty="0"/>
              <a:t>“: Hochladen von mehreren Datensätzen mit Hilfe von Excel-Importlisten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30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DE" sz="1600" b="1" i="0" u="none" strike="noStrike" kern="1200" cap="none" spc="0" normalizeH="0" baseline="0" noProof="0" dirty="0" smtClean="0">
              <a:ln>
                <a:noFill/>
              </a:ln>
              <a:solidFill>
                <a:srgbClr val="0030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50" y="3969537"/>
            <a:ext cx="8748464" cy="145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332656"/>
            <a:ext cx="6911999" cy="1008112"/>
          </a:xfrm>
        </p:spPr>
        <p:txBody>
          <a:bodyPr/>
          <a:lstStyle/>
          <a:p>
            <a:r>
              <a:rPr lang="de-DE" sz="2000" dirty="0"/>
              <a:t>Datenerfassung direkt in ProNord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32670" y="1772816"/>
            <a:ext cx="85747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de-DE" sz="1600" b="1" dirty="0" smtClean="0">
                <a:solidFill>
                  <a:srgbClr val="003064"/>
                </a:solidFill>
              </a:rPr>
              <a:t>„Übersicht“: </a:t>
            </a:r>
            <a:r>
              <a:rPr lang="de-DE" sz="1600" dirty="0" smtClean="0">
                <a:solidFill>
                  <a:srgbClr val="003064"/>
                </a:solidFill>
              </a:rPr>
              <a:t>Eingabe der Basisdaten des Unternehmens</a:t>
            </a: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endParaRPr lang="de-DE" sz="1600" dirty="0">
              <a:solidFill>
                <a:srgbClr val="003064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endParaRPr lang="de-DE" sz="1600" dirty="0" smtClean="0">
              <a:solidFill>
                <a:srgbClr val="003064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endParaRPr lang="de-DE" sz="1600" dirty="0">
              <a:solidFill>
                <a:srgbClr val="003064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endParaRPr lang="de-DE" sz="1600" dirty="0" smtClean="0">
              <a:solidFill>
                <a:srgbClr val="003064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endParaRPr lang="de-DE" sz="1600" dirty="0">
              <a:solidFill>
                <a:srgbClr val="003064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endParaRPr lang="de-DE" sz="1600" dirty="0" smtClean="0">
              <a:solidFill>
                <a:srgbClr val="003064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endParaRPr lang="de-DE" sz="1600" dirty="0">
              <a:solidFill>
                <a:srgbClr val="003064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endParaRPr lang="de-DE" sz="1600" dirty="0" smtClean="0">
              <a:solidFill>
                <a:srgbClr val="003064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endParaRPr lang="de-DE" sz="1600" dirty="0">
              <a:solidFill>
                <a:srgbClr val="003064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endParaRPr lang="de-DE" sz="1600" dirty="0" smtClean="0">
              <a:solidFill>
                <a:srgbClr val="003064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endParaRPr lang="de-DE" sz="1600" dirty="0">
              <a:solidFill>
                <a:srgbClr val="003064"/>
              </a:solidFill>
            </a:endParaRPr>
          </a:p>
          <a:p>
            <a:pPr lvl="0">
              <a:defRPr/>
            </a:pPr>
            <a:endParaRPr lang="de-DE" sz="1600" dirty="0">
              <a:solidFill>
                <a:srgbClr val="003064"/>
              </a:solidFill>
              <a:latin typeface="Arial"/>
            </a:endParaRP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de-DE" sz="1600" b="1" dirty="0" smtClean="0">
                <a:solidFill>
                  <a:srgbClr val="003064"/>
                </a:solidFill>
              </a:rPr>
              <a:t>„Beratungs-Nr</a:t>
            </a:r>
            <a:r>
              <a:rPr lang="de-DE" sz="1600" b="1" dirty="0">
                <a:solidFill>
                  <a:srgbClr val="003064"/>
                </a:solidFill>
              </a:rPr>
              <a:t>.“: </a:t>
            </a:r>
            <a:r>
              <a:rPr lang="de-DE" sz="1600" dirty="0">
                <a:solidFill>
                  <a:srgbClr val="003064"/>
                </a:solidFill>
              </a:rPr>
              <a:t>Die Nummer wird durch den Projektträger vergeben. Jede Nummer darf pro Projekt nur ein Mal vergeben werden </a:t>
            </a:r>
            <a:endParaRPr lang="de-DE" sz="1600" dirty="0" smtClean="0">
              <a:solidFill>
                <a:srgbClr val="003064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endParaRPr lang="de-DE" sz="1600" dirty="0">
              <a:solidFill>
                <a:srgbClr val="003064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de-DE" sz="1600" b="1" dirty="0" smtClean="0"/>
              <a:t>zusätzliche Datenfelder: </a:t>
            </a:r>
            <a:r>
              <a:rPr lang="de-DE" sz="1600" dirty="0" smtClean="0"/>
              <a:t>Erklärung zu „</a:t>
            </a:r>
            <a:r>
              <a:rPr lang="de-DE" sz="1600" b="1" dirty="0" smtClean="0"/>
              <a:t>De-</a:t>
            </a:r>
            <a:r>
              <a:rPr lang="de-DE" sz="1600" b="1" dirty="0" err="1" smtClean="0"/>
              <a:t>minimis</a:t>
            </a:r>
            <a:r>
              <a:rPr lang="de-DE" sz="1600" b="1" dirty="0" smtClean="0"/>
              <a:t>-Beihilfe</a:t>
            </a:r>
            <a:r>
              <a:rPr lang="de-DE" sz="1600" dirty="0" smtClean="0"/>
              <a:t>“ und „</a:t>
            </a:r>
            <a:r>
              <a:rPr lang="de-DE" sz="1600" b="1" dirty="0" smtClean="0"/>
              <a:t>Eigenerklärung zur KMU-Eigenschaft“</a:t>
            </a:r>
            <a:r>
              <a:rPr lang="de-DE" sz="1600" dirty="0" smtClean="0"/>
              <a:t> sowie „</a:t>
            </a:r>
            <a:r>
              <a:rPr lang="de-DE" sz="1600" b="1" dirty="0" smtClean="0"/>
              <a:t>Ausschlussgründe für Beratungen</a:t>
            </a:r>
            <a:r>
              <a:rPr lang="de-DE" sz="1600" dirty="0" smtClean="0"/>
              <a:t>“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32855"/>
            <a:ext cx="8208912" cy="275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19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332656"/>
            <a:ext cx="6911999" cy="1008112"/>
          </a:xfrm>
        </p:spPr>
        <p:txBody>
          <a:bodyPr/>
          <a:lstStyle/>
          <a:p>
            <a:r>
              <a:rPr lang="de-DE" sz="2000" dirty="0"/>
              <a:t>Datenerfassung direkt in ProNord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69292" y="1700808"/>
            <a:ext cx="8574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de-DE" sz="1600" b="1" dirty="0" smtClean="0">
                <a:solidFill>
                  <a:srgbClr val="003064"/>
                </a:solidFill>
              </a:rPr>
              <a:t>„Teil 1“: </a:t>
            </a:r>
            <a:r>
              <a:rPr lang="de-DE" sz="1600" dirty="0" smtClean="0">
                <a:solidFill>
                  <a:srgbClr val="003064"/>
                </a:solidFill>
              </a:rPr>
              <a:t>Angaben zur Beratung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30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DE" sz="1600" b="1" i="0" u="none" strike="noStrike" kern="1200" cap="none" spc="0" normalizeH="0" baseline="0" noProof="0" dirty="0" smtClean="0">
              <a:ln>
                <a:noFill/>
              </a:ln>
              <a:solidFill>
                <a:srgbClr val="0030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92" y="2060848"/>
            <a:ext cx="7920880" cy="427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1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332656"/>
            <a:ext cx="6911999" cy="1008112"/>
          </a:xfrm>
        </p:spPr>
        <p:txBody>
          <a:bodyPr/>
          <a:lstStyle/>
          <a:p>
            <a:r>
              <a:rPr lang="de-DE" sz="2000" dirty="0"/>
              <a:t>Datenerfassung direkt in ProNord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23528" y="1844824"/>
            <a:ext cx="85747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de-DE" sz="1600" b="1" dirty="0">
                <a:solidFill>
                  <a:srgbClr val="003064"/>
                </a:solidFill>
              </a:rPr>
              <a:t>„Teil 1“: </a:t>
            </a:r>
            <a:r>
              <a:rPr lang="de-DE" sz="1600" dirty="0">
                <a:solidFill>
                  <a:srgbClr val="003064"/>
                </a:solidFill>
              </a:rPr>
              <a:t>Angaben zur </a:t>
            </a:r>
            <a:r>
              <a:rPr lang="de-DE" sz="1600" dirty="0" smtClean="0">
                <a:solidFill>
                  <a:srgbClr val="003064"/>
                </a:solidFill>
              </a:rPr>
              <a:t>Beratung mit Fehlermeldung aufgrund fehlender Daten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de-DE" sz="1600" dirty="0">
              <a:solidFill>
                <a:srgbClr val="003064"/>
              </a:solidFill>
            </a:endParaRPr>
          </a:p>
          <a:p>
            <a:pPr lvl="0">
              <a:defRPr/>
            </a:pPr>
            <a:endParaRPr lang="de-DE" sz="1600" dirty="0" smtClean="0">
              <a:solidFill>
                <a:srgbClr val="003064"/>
              </a:solidFill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30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DE" sz="1600" b="1" i="0" u="none" strike="noStrike" kern="1200" cap="none" spc="0" normalizeH="0" baseline="0" noProof="0" dirty="0" smtClean="0">
              <a:ln>
                <a:noFill/>
              </a:ln>
              <a:solidFill>
                <a:srgbClr val="0030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76872"/>
            <a:ext cx="6984776" cy="407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20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332656"/>
            <a:ext cx="6911999" cy="1008112"/>
          </a:xfrm>
        </p:spPr>
        <p:txBody>
          <a:bodyPr/>
          <a:lstStyle/>
          <a:p>
            <a:r>
              <a:rPr lang="de-DE" sz="2000" dirty="0"/>
              <a:t>Datenerfassung direkt in ProNord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23528" y="1844824"/>
            <a:ext cx="85747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de-DE" sz="1600" b="1" dirty="0">
                <a:solidFill>
                  <a:srgbClr val="003064"/>
                </a:solidFill>
              </a:rPr>
              <a:t>„Teil 1“: </a:t>
            </a:r>
            <a:r>
              <a:rPr lang="de-DE" sz="1600" dirty="0">
                <a:solidFill>
                  <a:srgbClr val="003064"/>
                </a:solidFill>
              </a:rPr>
              <a:t>Angaben zur </a:t>
            </a:r>
            <a:r>
              <a:rPr lang="de-DE" sz="1600" dirty="0" smtClean="0">
                <a:solidFill>
                  <a:srgbClr val="003064"/>
                </a:solidFill>
              </a:rPr>
              <a:t>Beratung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de-DE" sz="1600" dirty="0">
              <a:solidFill>
                <a:srgbClr val="003064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de-DE" sz="1600" dirty="0"/>
              <a:t>Erfolgreiche Speicherung nach vollständiger Dateneingabe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de-DE" sz="1600" dirty="0" smtClean="0">
              <a:solidFill>
                <a:srgbClr val="003064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de-DE" sz="1600" dirty="0">
              <a:solidFill>
                <a:srgbClr val="003064"/>
              </a:solidFill>
            </a:endParaRPr>
          </a:p>
          <a:p>
            <a:pPr lvl="0">
              <a:defRPr/>
            </a:pPr>
            <a:endParaRPr lang="de-DE" sz="1600" dirty="0" smtClean="0">
              <a:solidFill>
                <a:srgbClr val="003064"/>
              </a:solidFill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30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DE" sz="1600" b="1" i="0" u="none" strike="noStrike" kern="1200" cap="none" spc="0" normalizeH="0" baseline="0" noProof="0" dirty="0" smtClean="0">
              <a:ln>
                <a:noFill/>
              </a:ln>
              <a:solidFill>
                <a:srgbClr val="0030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57" y="2780928"/>
            <a:ext cx="8316163" cy="331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97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332656"/>
            <a:ext cx="6911999" cy="1008112"/>
          </a:xfrm>
        </p:spPr>
        <p:txBody>
          <a:bodyPr/>
          <a:lstStyle/>
          <a:p>
            <a:r>
              <a:rPr lang="de-DE" sz="2000" dirty="0"/>
              <a:t>Datenerfassung direkt in ProNord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23528" y="1844824"/>
            <a:ext cx="85747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de-DE" sz="1600" b="1" dirty="0">
                <a:solidFill>
                  <a:srgbClr val="003064"/>
                </a:solidFill>
              </a:rPr>
              <a:t>„Teil </a:t>
            </a:r>
            <a:r>
              <a:rPr lang="de-DE" sz="1600" b="1" dirty="0" smtClean="0">
                <a:solidFill>
                  <a:srgbClr val="003064"/>
                </a:solidFill>
              </a:rPr>
              <a:t>3“: </a:t>
            </a:r>
            <a:r>
              <a:rPr lang="de-DE" sz="1600" dirty="0" smtClean="0">
                <a:solidFill>
                  <a:srgbClr val="003064"/>
                </a:solidFill>
              </a:rPr>
              <a:t>Angaben zum </a:t>
            </a:r>
            <a:r>
              <a:rPr lang="de-DE" sz="1600" b="1" dirty="0" smtClean="0">
                <a:solidFill>
                  <a:srgbClr val="003064"/>
                </a:solidFill>
              </a:rPr>
              <a:t>Bilanzierungsgespräch</a:t>
            </a:r>
            <a:r>
              <a:rPr lang="de-DE" sz="1600" dirty="0" smtClean="0">
                <a:solidFill>
                  <a:srgbClr val="003064"/>
                </a:solidFill>
              </a:rPr>
              <a:t> nach 6 Monaten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de-DE" sz="1600" dirty="0">
              <a:solidFill>
                <a:srgbClr val="003064"/>
              </a:solidFill>
            </a:endParaRPr>
          </a:p>
          <a:p>
            <a:pPr lvl="0">
              <a:defRPr/>
            </a:pPr>
            <a:endParaRPr lang="de-DE" sz="1600" dirty="0" smtClean="0">
              <a:solidFill>
                <a:srgbClr val="003064"/>
              </a:solidFill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30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DE" sz="1600" b="1" i="0" u="none" strike="noStrike" kern="1200" cap="none" spc="0" normalizeH="0" baseline="0" noProof="0" dirty="0" smtClean="0">
              <a:ln>
                <a:noFill/>
              </a:ln>
              <a:solidFill>
                <a:srgbClr val="0030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10" y="2506543"/>
            <a:ext cx="8642543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5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332656"/>
            <a:ext cx="6911999" cy="1008112"/>
          </a:xfrm>
        </p:spPr>
        <p:txBody>
          <a:bodyPr/>
          <a:lstStyle/>
          <a:p>
            <a:r>
              <a:rPr lang="de-DE" sz="2000" dirty="0"/>
              <a:t>Datenerfassung direkt in ProNord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23528" y="1988840"/>
            <a:ext cx="85747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de-DE" sz="1600" b="1" dirty="0" smtClean="0"/>
              <a:t>„Beratungsliste</a:t>
            </a:r>
            <a:r>
              <a:rPr lang="de-DE" sz="1600" b="1" dirty="0"/>
              <a:t>“: </a:t>
            </a:r>
            <a:r>
              <a:rPr lang="de-DE" sz="1600" dirty="0"/>
              <a:t>Übersicht nach erfolgreicher Dateneingabe</a:t>
            </a:r>
          </a:p>
          <a:p>
            <a:pPr lvl="0">
              <a:defRPr/>
            </a:pPr>
            <a:endParaRPr lang="de-DE" sz="1600" dirty="0" smtClean="0">
              <a:solidFill>
                <a:srgbClr val="003064"/>
              </a:solidFill>
            </a:endParaRPr>
          </a:p>
          <a:p>
            <a:pPr lvl="0">
              <a:defRPr/>
            </a:pPr>
            <a:endParaRPr lang="de-DE" sz="1600" dirty="0">
              <a:solidFill>
                <a:srgbClr val="003064"/>
              </a:solidFill>
            </a:endParaRPr>
          </a:p>
          <a:p>
            <a:pPr lvl="0">
              <a:defRPr/>
            </a:pPr>
            <a:endParaRPr lang="de-DE" sz="1600" dirty="0" smtClean="0">
              <a:solidFill>
                <a:srgbClr val="003064"/>
              </a:solidFill>
            </a:endParaRPr>
          </a:p>
          <a:p>
            <a:pPr lvl="0">
              <a:defRPr/>
            </a:pPr>
            <a:endParaRPr lang="de-DE" sz="1600" dirty="0">
              <a:solidFill>
                <a:srgbClr val="003064"/>
              </a:solidFill>
            </a:endParaRPr>
          </a:p>
          <a:p>
            <a:pPr lvl="0">
              <a:defRPr/>
            </a:pPr>
            <a:endParaRPr lang="de-DE" sz="1600" dirty="0" smtClean="0">
              <a:solidFill>
                <a:srgbClr val="003064"/>
              </a:solidFill>
            </a:endParaRPr>
          </a:p>
          <a:p>
            <a:pPr lvl="0">
              <a:defRPr/>
            </a:pPr>
            <a:endParaRPr lang="de-DE" sz="1600" dirty="0">
              <a:solidFill>
                <a:srgbClr val="003064"/>
              </a:solidFill>
            </a:endParaRPr>
          </a:p>
          <a:p>
            <a:pPr lvl="0">
              <a:defRPr/>
            </a:pPr>
            <a:endParaRPr lang="de-DE" sz="1600" dirty="0" smtClean="0">
              <a:solidFill>
                <a:srgbClr val="003064"/>
              </a:solidFill>
            </a:endParaRPr>
          </a:p>
          <a:p>
            <a:pPr lvl="0">
              <a:defRPr/>
            </a:pPr>
            <a:endParaRPr lang="de-DE" sz="1600" dirty="0">
              <a:solidFill>
                <a:srgbClr val="003064"/>
              </a:solidFill>
            </a:endParaRPr>
          </a:p>
          <a:p>
            <a:pPr lvl="0">
              <a:defRPr/>
            </a:pPr>
            <a:endParaRPr lang="de-DE" sz="1600" dirty="0" smtClean="0">
              <a:solidFill>
                <a:srgbClr val="003064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de-DE" sz="1600" dirty="0">
                <a:solidFill>
                  <a:srgbClr val="003064"/>
                </a:solidFill>
              </a:rPr>
              <a:t>Möglichkeit über das rote Kreuz einzelne </a:t>
            </a:r>
            <a:r>
              <a:rPr lang="de-DE" sz="1600" b="1" dirty="0">
                <a:solidFill>
                  <a:srgbClr val="003064"/>
                </a:solidFill>
              </a:rPr>
              <a:t>Datensätze zu „deaktivieren“ </a:t>
            </a:r>
            <a:r>
              <a:rPr lang="de-DE" sz="1600" dirty="0" smtClean="0">
                <a:solidFill>
                  <a:srgbClr val="003064"/>
                </a:solidFill>
              </a:rPr>
              <a:t>(= löschen</a:t>
            </a:r>
            <a:r>
              <a:rPr lang="de-DE" sz="1600" dirty="0">
                <a:solidFill>
                  <a:srgbClr val="003064"/>
                </a:solidFill>
              </a:rPr>
              <a:t>)</a:t>
            </a:r>
          </a:p>
          <a:p>
            <a:pPr lvl="0">
              <a:defRPr/>
            </a:pPr>
            <a:endParaRPr lang="de-DE" sz="1600" dirty="0" smtClean="0">
              <a:solidFill>
                <a:srgbClr val="003064"/>
              </a:solidFill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30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DE" sz="1600" b="1" i="0" u="none" strike="noStrike" kern="1200" cap="none" spc="0" normalizeH="0" baseline="0" noProof="0" dirty="0" smtClean="0">
              <a:ln>
                <a:noFill/>
              </a:ln>
              <a:solidFill>
                <a:srgbClr val="0030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08" y="2924944"/>
            <a:ext cx="8676456" cy="106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332656"/>
            <a:ext cx="6911999" cy="1008112"/>
          </a:xfrm>
        </p:spPr>
        <p:txBody>
          <a:bodyPr/>
          <a:lstStyle/>
          <a:p>
            <a:r>
              <a:rPr lang="de-DE" sz="2000" dirty="0"/>
              <a:t>Datenerfassung in ProNord über Excel-Importlisten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79512" y="1628800"/>
            <a:ext cx="85747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b="1" dirty="0"/>
              <a:t>Vorteil</a:t>
            </a:r>
            <a:r>
              <a:rPr lang="de-DE" sz="1600" dirty="0"/>
              <a:t>: Hochladen von beliebig vielen Datensätzen über Excel-Tabellen möglich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b="1" dirty="0" smtClean="0"/>
          </a:p>
          <a:p>
            <a:endParaRPr lang="de-DE" sz="1600" b="1" dirty="0" smtClean="0"/>
          </a:p>
          <a:p>
            <a:pPr lvl="1"/>
            <a:endParaRPr lang="de-DE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/>
              <a:t>„</a:t>
            </a:r>
            <a:r>
              <a:rPr lang="de-DE" sz="1600" b="1" dirty="0" smtClean="0"/>
              <a:t>Import</a:t>
            </a:r>
            <a:r>
              <a:rPr lang="de-DE" sz="1600" dirty="0" smtClean="0"/>
              <a:t>“: Hochladen der Excel-Importlisten (</a:t>
            </a:r>
            <a:r>
              <a:rPr lang="de-DE" sz="1600" b="1" i="1" dirty="0" smtClean="0"/>
              <a:t>Beratungsbogen A1 Teil I und Teil III</a:t>
            </a:r>
            <a:r>
              <a:rPr lang="de-DE" sz="1600" dirty="0" smtClean="0"/>
              <a:t>)</a:t>
            </a:r>
          </a:p>
          <a:p>
            <a:endParaRPr lang="de-DE" sz="1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b="1" dirty="0" smtClean="0"/>
              <a:t>Hinweis: mehrfaches Hochladen </a:t>
            </a:r>
            <a:r>
              <a:rPr lang="de-DE" sz="1600" dirty="0" smtClean="0"/>
              <a:t>möglich, wobei bestehende Datensätze mit der gleichen Beratungs-Nr. überschrieben werden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de-DE" sz="16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de-DE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dirty="0"/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de-DE" sz="1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420888"/>
            <a:ext cx="8748518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30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332656"/>
            <a:ext cx="6911999" cy="1008112"/>
          </a:xfrm>
        </p:spPr>
        <p:txBody>
          <a:bodyPr/>
          <a:lstStyle/>
          <a:p>
            <a:r>
              <a:rPr lang="de-DE" sz="2000" dirty="0" smtClean="0"/>
              <a:t>Programm</a:t>
            </a: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278122" y="1700808"/>
            <a:ext cx="857470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endParaRPr lang="de-DE" sz="1600" dirty="0" smtClean="0"/>
          </a:p>
          <a:p>
            <a:pPr>
              <a:lnSpc>
                <a:spcPct val="100000"/>
              </a:lnSpc>
            </a:pPr>
            <a:r>
              <a:rPr lang="de-DE" b="1" dirty="0"/>
              <a:t>Geplanter Ablauf:</a:t>
            </a:r>
          </a:p>
          <a:p>
            <a:pPr>
              <a:lnSpc>
                <a:spcPct val="100000"/>
              </a:lnSpc>
            </a:pPr>
            <a:endParaRPr lang="de-DE" b="1" dirty="0"/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de-DE" b="1" dirty="0"/>
              <a:t>Blick in die EU-Verordnungen und Förderkriterien: Was ist neu?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endParaRPr lang="de-DE" b="1" dirty="0"/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de-DE" b="1" dirty="0"/>
              <a:t>Der Unternehmens-Erfassungsbogen für den ESF in Schleswig-Holstein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endParaRPr lang="de-DE" b="1" dirty="0"/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de-DE" b="1" dirty="0"/>
              <a:t>Hinweise auf die Erfassung in Pro Nord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endParaRPr lang="de-DE" b="1" dirty="0"/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de-DE" b="1" dirty="0"/>
              <a:t>Klärung von offenen Fragen</a:t>
            </a:r>
          </a:p>
          <a:p>
            <a:pPr>
              <a:lnSpc>
                <a:spcPct val="100000"/>
              </a:lnSpc>
            </a:pPr>
            <a:endParaRPr lang="de-DE" sz="1600" dirty="0"/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de-DE" sz="1600" dirty="0" smtClean="0"/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46714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332656"/>
            <a:ext cx="6911999" cy="1008112"/>
          </a:xfrm>
        </p:spPr>
        <p:txBody>
          <a:bodyPr/>
          <a:lstStyle/>
          <a:p>
            <a:r>
              <a:rPr lang="de-DE" sz="2000" dirty="0"/>
              <a:t>Datenerfassung in ProNord über Excel-Importlisten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79512" y="1628800"/>
            <a:ext cx="857470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b="1" dirty="0"/>
              <a:t>Beratungsbogen A1 Teil </a:t>
            </a:r>
            <a:r>
              <a:rPr lang="de-DE" sz="1600" b="1" dirty="0" smtClean="0"/>
              <a:t>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b="1" dirty="0" smtClean="0"/>
              <a:t>Hinweis</a:t>
            </a:r>
            <a:r>
              <a:rPr lang="de-DE" sz="1600" dirty="0"/>
              <a:t>: Eingaben werden nur entsprechend der vorgegebenen Auswahlmöglichkeiten akzeptiert (siehe hellblaue Zeile)</a:t>
            </a:r>
          </a:p>
          <a:p>
            <a:endParaRPr lang="de-DE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/>
              <a:t>Speicherung nur von </a:t>
            </a:r>
            <a:r>
              <a:rPr lang="de-DE" sz="1600" b="1" dirty="0"/>
              <a:t>vollständigen</a:t>
            </a:r>
            <a:r>
              <a:rPr lang="de-DE" sz="1600" dirty="0"/>
              <a:t> und plausiblen Datensätzen </a:t>
            </a:r>
            <a:r>
              <a:rPr lang="de-DE" sz="1600" dirty="0" smtClean="0"/>
              <a:t>möglich</a:t>
            </a:r>
            <a:endParaRPr lang="de-DE" sz="16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20888"/>
            <a:ext cx="8928992" cy="210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4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332656"/>
            <a:ext cx="6911999" cy="1008112"/>
          </a:xfrm>
        </p:spPr>
        <p:txBody>
          <a:bodyPr/>
          <a:lstStyle/>
          <a:p>
            <a:r>
              <a:rPr lang="de-DE" sz="2000" dirty="0"/>
              <a:t>Datenerfassung in ProNord über Excel-Importlisten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66390" y="1772816"/>
            <a:ext cx="85747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/>
              <a:t>Importseite </a:t>
            </a:r>
            <a:r>
              <a:rPr lang="de-DE" sz="1600" dirty="0"/>
              <a:t>mit </a:t>
            </a:r>
            <a:r>
              <a:rPr lang="de-DE" sz="1600" b="1" dirty="0"/>
              <a:t>Fehlermeldung </a:t>
            </a:r>
            <a:r>
              <a:rPr lang="de-DE" sz="1600" dirty="0"/>
              <a:t>bei Eintrittsindikatoren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b="1" dirty="0"/>
          </a:p>
          <a:p>
            <a:endParaRPr lang="de-DE" sz="1600" b="1" dirty="0"/>
          </a:p>
          <a:p>
            <a:pPr lvl="1"/>
            <a:endParaRPr lang="de-DE" sz="1600" dirty="0"/>
          </a:p>
          <a:p>
            <a:endParaRPr lang="de-DE" sz="16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b="1" dirty="0" smtClean="0"/>
              <a:t>Lösung</a:t>
            </a:r>
            <a:r>
              <a:rPr lang="de-DE" sz="1600" dirty="0"/>
              <a:t>: Fehlende Indikatoren in der Excel-Datei nachtragen und erneut hochladen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92896"/>
            <a:ext cx="8892480" cy="184838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382012"/>
            <a:ext cx="8892480" cy="67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94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332656"/>
            <a:ext cx="6911999" cy="1008112"/>
          </a:xfrm>
        </p:spPr>
        <p:txBody>
          <a:bodyPr/>
          <a:lstStyle/>
          <a:p>
            <a:r>
              <a:rPr lang="de-DE" sz="2000" dirty="0" smtClean="0"/>
              <a:t>Weitere Abfragemöglichkeiten in ProNord</a:t>
            </a: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323528" y="1844824"/>
            <a:ext cx="85747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30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0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Unter dem Link </a:t>
            </a: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0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Kommunikation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0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wird </a:t>
            </a: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0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nachfolgende Abfrage 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0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zu finden sein: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de-DE" sz="1600" dirty="0">
              <a:solidFill>
                <a:srgbClr val="003064"/>
              </a:solidFill>
              <a:latin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rgbClr val="0030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30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rgbClr val="0030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de-DE" sz="1600" dirty="0">
              <a:solidFill>
                <a:srgbClr val="003064"/>
              </a:solidFill>
              <a:latin typeface="Arial"/>
            </a:endParaRP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rgbClr val="0030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de-DE" sz="1600" dirty="0">
              <a:solidFill>
                <a:srgbClr val="003064"/>
              </a:solidFill>
              <a:latin typeface="Arial"/>
            </a:endParaRP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rgbClr val="0030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de-DE" sz="1600" dirty="0">
              <a:solidFill>
                <a:srgbClr val="003064"/>
              </a:solidFill>
              <a:latin typeface="Arial"/>
            </a:endParaRP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rgbClr val="0030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rgbClr val="0030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b="1" dirty="0" smtClean="0">
                <a:solidFill>
                  <a:srgbClr val="003064"/>
                </a:solidFill>
                <a:latin typeface="Arial"/>
              </a:rPr>
              <a:t>Beratung</a:t>
            </a: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0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-Exportlisten: 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0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Bereits in ProNord erfasste Datensätze können zur weiteren Bearbeitung bzw. Auswertung wieder in eine Excel-Datei exportiert werden 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30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56" y="2636912"/>
            <a:ext cx="8646716" cy="218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3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332656"/>
            <a:ext cx="6911999" cy="1008112"/>
          </a:xfrm>
        </p:spPr>
        <p:txBody>
          <a:bodyPr/>
          <a:lstStyle/>
          <a:p>
            <a:r>
              <a:rPr lang="de-DE" sz="2000" dirty="0"/>
              <a:t>Klärung von offenen </a:t>
            </a:r>
            <a:r>
              <a:rPr lang="de-DE" sz="2000" dirty="0" smtClean="0"/>
              <a:t>Fragen</a:t>
            </a: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323528" y="2564904"/>
            <a:ext cx="85747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0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0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Zeit für Ihre weiteren Fragen</a:t>
            </a: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srgbClr val="0030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57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332656"/>
            <a:ext cx="6911999" cy="1008112"/>
          </a:xfrm>
        </p:spPr>
        <p:txBody>
          <a:bodyPr/>
          <a:lstStyle/>
          <a:p>
            <a:r>
              <a:rPr lang="de-DE" sz="2000" dirty="0" smtClean="0"/>
              <a:t>DSGVO: Datenschutz, Datenminimierung</a:t>
            </a: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251520" y="1988840"/>
            <a:ext cx="85747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dirty="0" smtClean="0"/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de-DE" sz="1600" dirty="0"/>
              <a:t>Die </a:t>
            </a:r>
            <a:r>
              <a:rPr lang="de-DE" sz="1600" b="1" dirty="0"/>
              <a:t>Einwilligungserklärungen </a:t>
            </a:r>
            <a:r>
              <a:rPr lang="de-DE" sz="1600" dirty="0"/>
              <a:t>der </a:t>
            </a:r>
            <a:r>
              <a:rPr lang="de-DE" sz="1600" dirty="0" smtClean="0"/>
              <a:t>Unternehmen </a:t>
            </a:r>
            <a:r>
              <a:rPr lang="de-DE" sz="1600" dirty="0"/>
              <a:t>in die Datenverarbeitung </a:t>
            </a:r>
            <a:r>
              <a:rPr lang="de-DE" sz="1600" b="1" dirty="0"/>
              <a:t>entfallen</a:t>
            </a:r>
            <a:r>
              <a:rPr lang="de-DE" sz="1600" dirty="0"/>
              <a:t> künftig (VO-EU 2021/1057 ESF+, Anhang I enthält ausreichende gesetzliche Ermächtigung zur Datenverarbeitung im Sinne </a:t>
            </a:r>
            <a:r>
              <a:rPr lang="de-DE" sz="1600" dirty="0" smtClean="0"/>
              <a:t>von Art. 6 </a:t>
            </a:r>
            <a:r>
              <a:rPr lang="de-DE" sz="1600" dirty="0"/>
              <a:t>DSGVO). </a:t>
            </a:r>
            <a:endParaRPr lang="de-DE" sz="1600" dirty="0" smtClean="0"/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de-DE" sz="1600" dirty="0"/>
          </a:p>
          <a:p>
            <a:pPr>
              <a:lnSpc>
                <a:spcPct val="100000"/>
              </a:lnSpc>
            </a:pPr>
            <a:endParaRPr lang="de-DE" sz="1600" dirty="0"/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de-DE" sz="1600" dirty="0"/>
              <a:t>Die Aushändigung des </a:t>
            </a:r>
            <a:r>
              <a:rPr lang="de-DE" sz="1600" b="1" dirty="0"/>
              <a:t>Infoblatts zum Datenschutz </a:t>
            </a:r>
            <a:r>
              <a:rPr lang="de-DE" sz="1600" dirty="0"/>
              <a:t>an </a:t>
            </a:r>
            <a:r>
              <a:rPr lang="de-DE" sz="1600" dirty="0" smtClean="0"/>
              <a:t>Unternehmen </a:t>
            </a:r>
            <a:r>
              <a:rPr lang="de-DE" sz="1600" dirty="0"/>
              <a:t>ist weiterhin erforderlich</a:t>
            </a:r>
            <a:r>
              <a:rPr lang="de-DE" sz="1600" dirty="0" smtClean="0"/>
              <a:t>!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de-DE" sz="1600" dirty="0"/>
          </a:p>
          <a:p>
            <a:endParaRPr lang="de-DE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/>
              <a:t>Der </a:t>
            </a:r>
            <a:r>
              <a:rPr lang="de-DE" sz="1600" b="1" dirty="0" smtClean="0"/>
              <a:t>Erfassungsbogen</a:t>
            </a:r>
            <a:r>
              <a:rPr lang="de-DE" sz="1600" dirty="0" smtClean="0"/>
              <a:t> kann nach abschließender Eingabe der Daten (Bilanzierungsgespräch) in ProNord vernichtet werden – die Aufbewahrungspflicht entfällt. Aber: KMU- und De-</a:t>
            </a:r>
            <a:r>
              <a:rPr lang="de-DE" sz="1600" dirty="0" err="1" smtClean="0"/>
              <a:t>minimis</a:t>
            </a:r>
            <a:r>
              <a:rPr lang="de-DE" sz="1600" dirty="0" smtClean="0"/>
              <a:t>-Erklärungen sind aufbewahren.</a:t>
            </a:r>
            <a:endParaRPr lang="de-DE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dirty="0" smtClean="0"/>
          </a:p>
          <a:p>
            <a:endParaRPr lang="de-DE" sz="1600" dirty="0"/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298749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332656"/>
            <a:ext cx="6911999" cy="1008112"/>
          </a:xfrm>
        </p:spPr>
        <p:txBody>
          <a:bodyPr/>
          <a:lstStyle/>
          <a:p>
            <a:r>
              <a:rPr lang="de-DE" sz="2000" dirty="0" smtClean="0"/>
              <a:t>Neues aus der EU-VO 201/1060</a:t>
            </a: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323528" y="2132856"/>
            <a:ext cx="85747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/>
              <a:t>Projekt-, Finanzdaten sowie Output- und Ergebnisindikatoren werden </a:t>
            </a:r>
            <a:r>
              <a:rPr lang="de-DE" sz="1600" b="1" dirty="0" smtClean="0"/>
              <a:t>5x im Jahr </a:t>
            </a:r>
            <a:r>
              <a:rPr lang="de-DE" sz="1600" dirty="0" smtClean="0"/>
              <a:t>durch die ESF-Verwaltungsbehörden </a:t>
            </a:r>
            <a:r>
              <a:rPr lang="de-DE" sz="1600" b="1" dirty="0" smtClean="0"/>
              <a:t>an die Kommission gemeldet </a:t>
            </a:r>
            <a:r>
              <a:rPr lang="de-DE" sz="1600" dirty="0" smtClean="0"/>
              <a:t>(Art. 42 VO-EU 2021/1060). Damit steigt die Bedeutung der fristgerechten Dateneingabe durch die Träger: Datenerfassung innerhalb 4 Wochen.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/>
              <a:t>Neue Datenaufzeichnungspflichten zu Projekten und </a:t>
            </a:r>
            <a:r>
              <a:rPr lang="de-DE" sz="1600" b="1" dirty="0" smtClean="0"/>
              <a:t>Begünstigten</a:t>
            </a:r>
            <a:r>
              <a:rPr lang="de-DE" sz="1600" dirty="0" smtClean="0"/>
              <a:t> </a:t>
            </a:r>
            <a:r>
              <a:rPr lang="de-DE" sz="1600" b="1" dirty="0" smtClean="0"/>
              <a:t>(= Trägern)</a:t>
            </a:r>
            <a:br>
              <a:rPr lang="de-DE" sz="1600" b="1" dirty="0" smtClean="0"/>
            </a:br>
            <a:r>
              <a:rPr lang="de-DE" sz="1600" dirty="0" smtClean="0"/>
              <a:t>(Art. 72 VO-EU 2021/1060, Anhang XVII „142-Felder-Liste“), u.a. Angaben zu den </a:t>
            </a:r>
            <a:r>
              <a:rPr lang="de-DE" sz="1600" b="1" dirty="0" smtClean="0"/>
              <a:t>wirtschaftlichen Eigentümern</a:t>
            </a:r>
            <a:r>
              <a:rPr lang="de-DE" sz="1600" dirty="0" smtClean="0"/>
              <a:t> der Begünstigen (Vorname, Nachname, Geburtsdatum, Steuer-ID).</a:t>
            </a:r>
          </a:p>
          <a:p>
            <a:r>
              <a:rPr lang="de-DE" sz="1600" dirty="0"/>
              <a:t> </a:t>
            </a:r>
            <a:r>
              <a:rPr lang="de-DE" sz="1600" dirty="0" smtClean="0"/>
              <a:t>    Programmierung zur Erfassung/Nacherfassung der Daten in ProNord ist beauftragt.</a:t>
            </a:r>
          </a:p>
          <a:p>
            <a:endParaRPr lang="de-DE" sz="1600" dirty="0"/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de-DE" sz="1600" dirty="0" smtClean="0"/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25082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332656"/>
            <a:ext cx="6911999" cy="1008112"/>
          </a:xfrm>
        </p:spPr>
        <p:txBody>
          <a:bodyPr/>
          <a:lstStyle/>
          <a:p>
            <a:r>
              <a:rPr lang="de-DE" sz="2000" dirty="0" smtClean="0"/>
              <a:t>VO EU 1407/2013 De-</a:t>
            </a:r>
            <a:r>
              <a:rPr lang="de-DE" sz="2000" dirty="0" err="1" smtClean="0"/>
              <a:t>minimis</a:t>
            </a:r>
            <a:r>
              <a:rPr lang="de-DE" sz="2000" dirty="0" smtClean="0"/>
              <a:t> Beihilfe</a:t>
            </a: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278122" y="1700808"/>
            <a:ext cx="85747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/>
              <a:t>Bei den Leistungen der Zuwendungsempfängerinnen bzw. Zuwendungsempfänger an die KMU handelt es sich um eine „</a:t>
            </a:r>
            <a:r>
              <a:rPr lang="de-DE" sz="1600" b="1" dirty="0" smtClean="0"/>
              <a:t>De-</a:t>
            </a:r>
            <a:r>
              <a:rPr lang="de-DE" sz="1600" b="1" dirty="0" err="1" smtClean="0"/>
              <a:t>minimis</a:t>
            </a:r>
            <a:r>
              <a:rPr lang="de-DE" sz="1600" b="1" dirty="0" smtClean="0"/>
              <a:t>“-Beihilfe</a:t>
            </a:r>
            <a:r>
              <a:rPr lang="de-DE" sz="1600" dirty="0" smtClean="0"/>
              <a:t>. Die Gewährung der Zuwendung erfolgt entsprechend den Regelungen der VO (EU) Nr. 1407/2013 der Kommission vom 18. Dezember 2013 über die Anwendung der Artikel 107 und 108 des Vertrags über die Arbeitsweise der Europäischen Union auf De-</a:t>
            </a:r>
            <a:r>
              <a:rPr lang="de-DE" sz="1600" dirty="0" err="1" smtClean="0"/>
              <a:t>minimis</a:t>
            </a:r>
            <a:r>
              <a:rPr lang="de-DE" sz="1600" dirty="0" smtClean="0"/>
              <a:t>-Beihilfen (ABl. L 352 vom 24.12.2013, S. 1) in der jeweils gültigen Fassung.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600" dirty="0" smtClean="0"/>
              <a:t>Für Details siehe </a:t>
            </a:r>
            <a:r>
              <a:rPr lang="de-DE" sz="1600" b="1" dirty="0" smtClean="0"/>
              <a:t>Informationsblatt</a:t>
            </a:r>
            <a:r>
              <a:rPr lang="de-DE" sz="1600" dirty="0" smtClean="0"/>
              <a:t> </a:t>
            </a:r>
            <a:r>
              <a:rPr lang="de-DE" sz="1600" dirty="0"/>
              <a:t>De-</a:t>
            </a:r>
            <a:r>
              <a:rPr lang="de-DE" sz="1600" dirty="0" err="1"/>
              <a:t>minimis</a:t>
            </a:r>
            <a:r>
              <a:rPr lang="de-DE" sz="1600" dirty="0"/>
              <a:t>“-</a:t>
            </a:r>
            <a:r>
              <a:rPr lang="de-DE" sz="1600" dirty="0" smtClean="0"/>
              <a:t>Beihilfe auf der Homepage der IB.SH</a:t>
            </a:r>
            <a:br>
              <a:rPr lang="de-DE" sz="1600" dirty="0" smtClean="0"/>
            </a:br>
            <a:endParaRPr lang="de-DE" sz="16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Schwellenwert einhalten: Beihilfegrenze 200.000 € (3 Kalenderjahre)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Voraussichtlichen Beratungsumfang abschätzen (Stunden)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Subventionswert berechnen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Vorläufige De-</a:t>
            </a:r>
            <a:r>
              <a:rPr lang="de-DE" sz="1600" dirty="0" err="1" smtClean="0"/>
              <a:t>minimis</a:t>
            </a:r>
            <a:r>
              <a:rPr lang="de-DE" sz="1600" dirty="0" smtClean="0"/>
              <a:t>-Bescheinigung ausstellen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Anschließend endgültigen Subventionswert ermitteln und bescheinigen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Aufbewahrungsfristen beachten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426651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332656"/>
            <a:ext cx="6911999" cy="1008112"/>
          </a:xfrm>
        </p:spPr>
        <p:txBody>
          <a:bodyPr/>
          <a:lstStyle/>
          <a:p>
            <a:r>
              <a:rPr lang="de-DE" sz="2000" dirty="0" smtClean="0"/>
              <a:t>Beratungsausschlüsse aufgrund De-</a:t>
            </a:r>
            <a:r>
              <a:rPr lang="de-DE" sz="2000" dirty="0" err="1" smtClean="0"/>
              <a:t>minimis</a:t>
            </a:r>
            <a:r>
              <a:rPr lang="de-DE" sz="2000" dirty="0"/>
              <a:t> </a:t>
            </a:r>
            <a:r>
              <a:rPr lang="de-DE" sz="2000" dirty="0" smtClean="0"/>
              <a:t>VO </a:t>
            </a: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278122" y="1977802"/>
            <a:ext cx="85747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b="1" dirty="0" smtClean="0"/>
              <a:t>Nicht beraten werden dürfen KMU</a:t>
            </a:r>
            <a:r>
              <a:rPr lang="de-DE" sz="1600" b="1" dirty="0"/>
              <a:t>,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600" dirty="0"/>
              <a:t>die sich in einem beantragten oder eröffneten </a:t>
            </a:r>
            <a:r>
              <a:rPr lang="de-DE" sz="1600" b="1" dirty="0"/>
              <a:t>Insolvenzverfahren</a:t>
            </a:r>
            <a:r>
              <a:rPr lang="de-DE" sz="1600" dirty="0"/>
              <a:t> oder einer </a:t>
            </a:r>
            <a:r>
              <a:rPr lang="de-DE" sz="1600" b="1" dirty="0"/>
              <a:t>Zwangsvollstreckung</a:t>
            </a:r>
            <a:r>
              <a:rPr lang="de-DE" sz="1600" dirty="0"/>
              <a:t> befinden;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600" dirty="0"/>
              <a:t>an denen juristische Personen des </a:t>
            </a:r>
            <a:r>
              <a:rPr lang="de-DE" sz="1600" b="1" dirty="0"/>
              <a:t>öffentlichen Rechts </a:t>
            </a:r>
            <a:r>
              <a:rPr lang="de-DE" sz="1600" dirty="0"/>
              <a:t>oder Eigenbetriebe ab 25 % beteiligt sind;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600" dirty="0"/>
              <a:t>die sich mit einem Träger des „Beratungsnetzwerks Fachkräftesicherung“ oder dem Träger des „Fachkräfteservice Schleswig-Holstein“ im </a:t>
            </a:r>
            <a:r>
              <a:rPr lang="de-DE" sz="1600" b="1" dirty="0"/>
              <a:t>Rechtsstreit</a:t>
            </a:r>
            <a:r>
              <a:rPr lang="de-DE" sz="1600" dirty="0"/>
              <a:t> befinden;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600" dirty="0"/>
              <a:t>die als Unternehmens- oder Wirtschaftsberaterinnen und </a:t>
            </a:r>
            <a:r>
              <a:rPr lang="de-DE" sz="1600" b="1" dirty="0"/>
              <a:t>Wirtschaftsberater</a:t>
            </a:r>
            <a:r>
              <a:rPr lang="de-DE" sz="1600" dirty="0"/>
              <a:t> in den Themenfeldern Personalpolitik oder Arbeitsorganisation tätig sind</a:t>
            </a:r>
            <a:r>
              <a:rPr lang="de-DE" sz="1600" dirty="0" smtClean="0"/>
              <a:t>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de-DE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b="1" dirty="0" smtClean="0"/>
              <a:t>Nicht beraten werden dürfen folgende Inhalte</a:t>
            </a:r>
            <a:r>
              <a:rPr lang="de-DE" sz="1600" dirty="0" smtClean="0"/>
              <a:t>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600" dirty="0" smtClean="0"/>
              <a:t>Insolvenz-</a:t>
            </a:r>
            <a:r>
              <a:rPr lang="de-DE" sz="1600" dirty="0"/>
              <a:t>, Rechts- und Versicherungsfragen sowie </a:t>
            </a:r>
            <a:r>
              <a:rPr lang="de-DE" sz="1600" dirty="0" smtClean="0"/>
              <a:t>steuerberatenden </a:t>
            </a:r>
            <a:r>
              <a:rPr lang="de-DE" sz="1600" dirty="0"/>
              <a:t>Tätigkeiten, gutachterlichen Stellungnahmen oder </a:t>
            </a:r>
            <a:r>
              <a:rPr lang="de-DE" sz="1600" dirty="0" smtClean="0"/>
              <a:t>ausschließliche </a:t>
            </a:r>
            <a:r>
              <a:rPr lang="de-DE" sz="1600" dirty="0"/>
              <a:t>Zertifizierungsmaßnahmen sowie Personalfreisetzungsmaßnahmen. </a:t>
            </a:r>
            <a:r>
              <a:rPr lang="de-DE" sz="1600" dirty="0" smtClean="0"/>
              <a:t>Soweit ein gesetzlicher Anspruch </a:t>
            </a:r>
            <a:r>
              <a:rPr lang="de-DE" sz="1600" dirty="0"/>
              <a:t>auf eine thematische Beratung besteht, darf </a:t>
            </a:r>
            <a:r>
              <a:rPr lang="de-DE" sz="1600" dirty="0" smtClean="0"/>
              <a:t>ebenfalls </a:t>
            </a:r>
            <a:r>
              <a:rPr lang="de-DE" sz="1600" dirty="0"/>
              <a:t>keine Beratungsleistung erbracht werden.</a:t>
            </a:r>
            <a:endParaRPr lang="de-DE" sz="1600" dirty="0" smtClean="0"/>
          </a:p>
          <a:p>
            <a:endParaRPr lang="de-DE" sz="1600" dirty="0"/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29844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332656"/>
            <a:ext cx="6911999" cy="1008112"/>
          </a:xfrm>
        </p:spPr>
        <p:txBody>
          <a:bodyPr/>
          <a:lstStyle/>
          <a:p>
            <a:r>
              <a:rPr lang="de-DE" sz="2000" dirty="0" smtClean="0"/>
              <a:t>Neues aus den Förderkriterien A1 und ESF-VB</a:t>
            </a: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278122" y="1977802"/>
            <a:ext cx="857470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/>
              <a:t>Der </a:t>
            </a:r>
            <a:r>
              <a:rPr lang="de-DE" sz="1600" b="1" dirty="0"/>
              <a:t>Fachkräfteservice SH  </a:t>
            </a:r>
            <a:r>
              <a:rPr lang="de-DE" sz="1600" dirty="0"/>
              <a:t>bündelt als zentrale, landesweite Service- und Vernetzungsstelle alle Belange der Fachkräftesicherung unter dem Dach der FI.SH </a:t>
            </a:r>
            <a:endParaRPr lang="de-DE" sz="1600" dirty="0" smtClean="0"/>
          </a:p>
          <a:p>
            <a:endParaRPr lang="de-DE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/>
              <a:t>Beratungen </a:t>
            </a:r>
            <a:r>
              <a:rPr lang="de-DE" sz="1600" dirty="0"/>
              <a:t>können in allen denkbaren </a:t>
            </a:r>
            <a:r>
              <a:rPr lang="de-DE" sz="1600" b="1" dirty="0"/>
              <a:t>digitalen und analogen </a:t>
            </a:r>
            <a:r>
              <a:rPr lang="de-DE" sz="1600" dirty="0"/>
              <a:t>Formaten </a:t>
            </a:r>
            <a:r>
              <a:rPr lang="de-DE" sz="1600" dirty="0" smtClean="0"/>
              <a:t>stattfinden; eine </a:t>
            </a:r>
            <a:r>
              <a:rPr lang="de-DE" sz="1600" dirty="0"/>
              <a:t>B</a:t>
            </a:r>
            <a:r>
              <a:rPr lang="de-DE" sz="1600" dirty="0" smtClean="0"/>
              <a:t>eratung kann in mehreren Sitzungen erfolgen</a:t>
            </a:r>
            <a:br>
              <a:rPr lang="de-DE" sz="1600" dirty="0" smtClean="0"/>
            </a:br>
            <a:endParaRPr lang="de-DE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b="1" dirty="0"/>
              <a:t>Jeder Beratungsfall zählt gleich </a:t>
            </a:r>
            <a:r>
              <a:rPr lang="de-DE" sz="1600" dirty="0"/>
              <a:t>– die Dreifachzählung von </a:t>
            </a:r>
            <a:r>
              <a:rPr lang="de-DE" sz="1600" dirty="0" err="1" smtClean="0"/>
              <a:t>uWM</a:t>
            </a:r>
            <a:r>
              <a:rPr lang="de-DE" sz="1600" dirty="0" smtClean="0"/>
              <a:t>-Beratungen entfällt; entsprechende Hinweise auf unterschiedliche Beratungsaufwände können im Sachbericht erfolgen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dirty="0" smtClean="0"/>
          </a:p>
          <a:p>
            <a:endParaRPr lang="de-DE" sz="1600" dirty="0"/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105827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332656"/>
            <a:ext cx="6911999" cy="1008112"/>
          </a:xfrm>
        </p:spPr>
        <p:txBody>
          <a:bodyPr/>
          <a:lstStyle/>
          <a:p>
            <a:r>
              <a:rPr lang="de-DE" sz="2000" dirty="0"/>
              <a:t>Neues aus den Förderkriterien A1 und ESF-VB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95536" y="1772816"/>
            <a:ext cx="857470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Das Indikatoren-Set in der Fachkräfteberatung A1</a:t>
            </a:r>
            <a:br>
              <a:rPr lang="de-DE" sz="1600" b="1" dirty="0" smtClean="0"/>
            </a:br>
            <a:endParaRPr lang="de-DE" sz="1600" b="1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600" b="1" dirty="0" smtClean="0"/>
              <a:t>Output-Indikator</a:t>
            </a:r>
            <a:r>
              <a:rPr lang="de-DE" sz="1600" b="1" dirty="0"/>
              <a:t>:</a:t>
            </a:r>
            <a:r>
              <a:rPr lang="de-DE" sz="1600" dirty="0"/>
              <a:t> </a:t>
            </a:r>
            <a:endParaRPr lang="de-DE" sz="1600" dirty="0" smtClean="0"/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de-DE" sz="1600" b="1" dirty="0" smtClean="0"/>
              <a:t>Zahl </a:t>
            </a:r>
            <a:r>
              <a:rPr lang="de-DE" sz="1600" b="1" dirty="0"/>
              <a:t>der </a:t>
            </a:r>
            <a:r>
              <a:rPr lang="de-DE" sz="1600" dirty="0"/>
              <a:t>unterstützten Kleinstunternehmen, kleinen und mittleren </a:t>
            </a:r>
            <a:r>
              <a:rPr lang="de-DE" sz="1600" b="1" dirty="0"/>
              <a:t>Unternehmen</a:t>
            </a:r>
            <a:r>
              <a:rPr lang="de-DE" sz="1600" dirty="0"/>
              <a:t> (einschließlich genossenschaftlicher Unternehmen und Sozialunternehmen</a:t>
            </a:r>
            <a:r>
              <a:rPr lang="de-DE" sz="1600" dirty="0" smtClean="0"/>
              <a:t>),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de-DE" sz="1600" b="1" dirty="0"/>
              <a:t>4 Wochen </a:t>
            </a:r>
            <a:r>
              <a:rPr lang="de-DE" sz="1600" dirty="0"/>
              <a:t>nach der Beratung in ProNord zu </a:t>
            </a:r>
            <a:r>
              <a:rPr lang="de-DE" sz="1600" dirty="0" smtClean="0"/>
              <a:t>erfassen</a:t>
            </a:r>
            <a:endParaRPr lang="de-DE" sz="16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de-DE" sz="16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de-DE" sz="16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600" b="1" dirty="0"/>
              <a:t>Ergebnis-Indikator:</a:t>
            </a:r>
            <a:r>
              <a:rPr lang="de-DE" sz="1600" dirty="0"/>
              <a:t> </a:t>
            </a:r>
            <a:endParaRPr lang="de-DE" sz="1600" dirty="0" smtClean="0"/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de-DE" sz="1600" b="1" dirty="0" smtClean="0"/>
              <a:t>Anteil </a:t>
            </a:r>
            <a:r>
              <a:rPr lang="de-DE" sz="1600" b="1" dirty="0"/>
              <a:t>der beratenen Unternehmen</a:t>
            </a:r>
            <a:r>
              <a:rPr lang="de-DE" sz="1600" dirty="0"/>
              <a:t>, die innerhalb von 6 Monaten nach der Beratung weitere Schritte zur Umsetzung von Anpassungsmaßnahmen einleiten. 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de-DE" sz="1600" b="1" dirty="0"/>
              <a:t>6 Monate </a:t>
            </a:r>
            <a:r>
              <a:rPr lang="de-DE" sz="1600" dirty="0"/>
              <a:t>nach der Beratung durch Bilanzierungsgespräch zu erheben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de-DE" sz="1600" dirty="0" smtClean="0"/>
              <a:t>anschließend </a:t>
            </a:r>
            <a:r>
              <a:rPr lang="de-DE" sz="1600" dirty="0"/>
              <a:t>nach Bilanzierungsgespräch in ProNord zu </a:t>
            </a:r>
            <a:r>
              <a:rPr lang="de-DE" sz="1600" dirty="0" smtClean="0"/>
              <a:t>erfassen</a:t>
            </a:r>
            <a:br>
              <a:rPr lang="de-DE" sz="1600" dirty="0" smtClean="0"/>
            </a:br>
            <a:endParaRPr lang="de-DE" sz="1600" dirty="0" smtClean="0"/>
          </a:p>
          <a:p>
            <a:pPr marL="1200150" lvl="2" indent="-285750">
              <a:buFont typeface="Wingdings" panose="05000000000000000000" pitchFamily="2" charset="2"/>
              <a:buChar char="Ø"/>
            </a:pPr>
            <a:endParaRPr lang="de-DE" sz="16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600" b="1" dirty="0" smtClean="0"/>
              <a:t>Datenmeldungen</a:t>
            </a:r>
            <a:r>
              <a:rPr lang="de-DE" sz="1600" dirty="0" smtClean="0"/>
              <a:t> an die EU-KOM erfolgt 5x im Jahr durch die ESF-VB</a:t>
            </a:r>
            <a:endParaRPr lang="de-DE" sz="1600" dirty="0"/>
          </a:p>
          <a:p>
            <a:endParaRPr lang="de-DE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dirty="0" smtClean="0"/>
          </a:p>
          <a:p>
            <a:endParaRPr lang="de-DE" sz="1600" dirty="0"/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212335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332656"/>
            <a:ext cx="6911999" cy="1008112"/>
          </a:xfrm>
        </p:spPr>
        <p:txBody>
          <a:bodyPr/>
          <a:lstStyle/>
          <a:p>
            <a:r>
              <a:rPr lang="de-DE" sz="2000" dirty="0"/>
              <a:t>Hinweise auf die Umsetzung in </a:t>
            </a:r>
            <a:r>
              <a:rPr lang="de-DE" sz="2000" dirty="0" smtClean="0"/>
              <a:t>ProNord</a:t>
            </a: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323528" y="1772816"/>
            <a:ext cx="857470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rgbClr val="0030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de-DE" sz="1600" b="1" dirty="0" smtClean="0">
                <a:solidFill>
                  <a:srgbClr val="003064"/>
                </a:solidFill>
                <a:latin typeface="Arial"/>
              </a:rPr>
              <a:t>Dokumente</a:t>
            </a: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0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30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und Hinweise 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0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u.a. auf der Homepage der Investitionsbank Schleswig-Holstein</a:t>
            </a: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0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0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unter </a:t>
            </a:r>
            <a:r>
              <a:rPr lang="de-DE" sz="1600" b="1" dirty="0">
                <a:solidFill>
                  <a:srgbClr val="003064"/>
                </a:solidFill>
              </a:rPr>
              <a:t>www.ib-sh.de/</a:t>
            </a:r>
            <a:r>
              <a:rPr lang="de-DE" sz="1600" dirty="0">
                <a:solidFill>
                  <a:srgbClr val="003064"/>
                </a:solidFill>
              </a:rPr>
              <a:t>produkt/a1-fachkraefteservice-schleswig-holstein-fssh/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0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de-DE" sz="1600" dirty="0" smtClean="0">
                <a:solidFill>
                  <a:srgbClr val="003064"/>
                </a:solidFill>
                <a:latin typeface="Arial"/>
              </a:rPr>
              <a:t>unter 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0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den</a:t>
            </a:r>
            <a:r>
              <a:rPr kumimoji="0" lang="de-DE" sz="1600" b="0" i="0" u="none" strike="noStrike" kern="1200" cap="none" spc="0" normalizeH="0" noProof="0" dirty="0" smtClean="0">
                <a:ln>
                  <a:noFill/>
                </a:ln>
                <a:solidFill>
                  <a:srgbClr val="0030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de-DE" sz="1600" dirty="0" smtClean="0">
                <a:solidFill>
                  <a:srgbClr val="003064"/>
                </a:solidFill>
                <a:latin typeface="Arial"/>
              </a:rPr>
              <a:t>D</a:t>
            </a:r>
            <a:r>
              <a:rPr kumimoji="0" lang="de-DE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0030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ownloads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0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30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0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Erfassungsbogen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0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für Unternehmen</a:t>
            </a:r>
            <a:r>
              <a:rPr kumimoji="0" lang="de-DE" sz="1600" b="0" i="0" u="none" strike="noStrike" kern="1200" cap="none" spc="0" normalizeH="0" noProof="0" dirty="0" smtClean="0">
                <a:ln>
                  <a:noFill/>
                </a:ln>
                <a:solidFill>
                  <a:srgbClr val="0030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 A1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30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0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Eigenerklärung</a:t>
            </a:r>
            <a:r>
              <a:rPr kumimoji="0" lang="de-DE" sz="1600" b="1" i="0" u="none" strike="noStrike" kern="1200" cap="none" spc="0" normalizeH="0" noProof="0" dirty="0" smtClean="0">
                <a:ln>
                  <a:noFill/>
                </a:ln>
                <a:solidFill>
                  <a:srgbClr val="0030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KMU-Eigenschaft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600" b="1" dirty="0">
                <a:solidFill>
                  <a:srgbClr val="003064"/>
                </a:solidFill>
              </a:rPr>
              <a:t>Informationsblatt </a:t>
            </a:r>
            <a:r>
              <a:rPr lang="de-DE" sz="1600" dirty="0">
                <a:solidFill>
                  <a:srgbClr val="003064"/>
                </a:solidFill>
              </a:rPr>
              <a:t>zur Datenverarbeitung </a:t>
            </a:r>
            <a:r>
              <a:rPr lang="de-DE" sz="1600" dirty="0" smtClean="0">
                <a:solidFill>
                  <a:srgbClr val="003064"/>
                </a:solidFill>
              </a:rPr>
              <a:t>und Information für Unternehmen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600" b="1" dirty="0">
                <a:solidFill>
                  <a:srgbClr val="003064"/>
                </a:solidFill>
              </a:rPr>
              <a:t>Excel-Importlisten</a:t>
            </a:r>
            <a:r>
              <a:rPr lang="de-DE" sz="1600" dirty="0">
                <a:solidFill>
                  <a:srgbClr val="003064"/>
                </a:solidFill>
              </a:rPr>
              <a:t> </a:t>
            </a:r>
            <a:r>
              <a:rPr lang="de-DE" sz="1600" dirty="0" smtClean="0">
                <a:solidFill>
                  <a:srgbClr val="003064"/>
                </a:solidFill>
              </a:rPr>
              <a:t>(demnächst </a:t>
            </a:r>
            <a:r>
              <a:rPr lang="de-DE" sz="1600" dirty="0">
                <a:solidFill>
                  <a:srgbClr val="003064"/>
                </a:solidFill>
              </a:rPr>
              <a:t>verfügbar</a:t>
            </a:r>
            <a:r>
              <a:rPr lang="de-DE" sz="1600" dirty="0" smtClean="0">
                <a:solidFill>
                  <a:srgbClr val="003064"/>
                </a:solidFill>
              </a:rPr>
              <a:t>)</a:t>
            </a:r>
          </a:p>
          <a:p>
            <a:pPr lvl="1"/>
            <a:endParaRPr lang="de-DE" sz="1600" b="1" dirty="0" smtClean="0">
              <a:solidFill>
                <a:srgbClr val="003064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600" dirty="0" smtClean="0">
                <a:solidFill>
                  <a:srgbClr val="003064"/>
                </a:solidFill>
              </a:rPr>
              <a:t>Unterlagen zu </a:t>
            </a:r>
            <a:r>
              <a:rPr lang="de-DE" sz="1600" b="1" dirty="0" smtClean="0">
                <a:solidFill>
                  <a:srgbClr val="003064"/>
                </a:solidFill>
              </a:rPr>
              <a:t>De-</a:t>
            </a:r>
            <a:r>
              <a:rPr lang="de-DE" sz="1600" b="1" dirty="0" err="1" smtClean="0">
                <a:solidFill>
                  <a:srgbClr val="003064"/>
                </a:solidFill>
              </a:rPr>
              <a:t>minimis</a:t>
            </a:r>
            <a:r>
              <a:rPr lang="de-DE" sz="1600" b="1" dirty="0" smtClean="0">
                <a:solidFill>
                  <a:srgbClr val="003064"/>
                </a:solidFill>
              </a:rPr>
              <a:t>-Beihilfe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de-DE" sz="1600" dirty="0" smtClean="0">
                <a:solidFill>
                  <a:srgbClr val="003064"/>
                </a:solidFill>
              </a:rPr>
              <a:t>Informationsblatt zu De-</a:t>
            </a:r>
            <a:r>
              <a:rPr lang="de-DE" sz="1600" dirty="0" err="1" smtClean="0">
                <a:solidFill>
                  <a:srgbClr val="003064"/>
                </a:solidFill>
              </a:rPr>
              <a:t>minimis</a:t>
            </a:r>
            <a:r>
              <a:rPr lang="de-DE" sz="1600" dirty="0" smtClean="0">
                <a:solidFill>
                  <a:srgbClr val="003064"/>
                </a:solidFill>
              </a:rPr>
              <a:t>-Beihilfen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de-DE" sz="1600" dirty="0" smtClean="0">
                <a:solidFill>
                  <a:srgbClr val="003064"/>
                </a:solidFill>
              </a:rPr>
              <a:t>Erklärung De-</a:t>
            </a:r>
            <a:r>
              <a:rPr lang="de-DE" sz="1600" dirty="0" err="1" smtClean="0">
                <a:solidFill>
                  <a:srgbClr val="003064"/>
                </a:solidFill>
              </a:rPr>
              <a:t>minimis</a:t>
            </a:r>
            <a:r>
              <a:rPr lang="de-DE" sz="1600" dirty="0" smtClean="0">
                <a:solidFill>
                  <a:srgbClr val="003064"/>
                </a:solidFill>
              </a:rPr>
              <a:t>-Beihilfe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de-DE" sz="1600" dirty="0" smtClean="0">
                <a:solidFill>
                  <a:srgbClr val="003064"/>
                </a:solidFill>
              </a:rPr>
              <a:t>Vorläufige De-</a:t>
            </a:r>
            <a:r>
              <a:rPr lang="de-DE" sz="1600" dirty="0" err="1" smtClean="0">
                <a:solidFill>
                  <a:srgbClr val="003064"/>
                </a:solidFill>
              </a:rPr>
              <a:t>minimis</a:t>
            </a:r>
            <a:r>
              <a:rPr lang="de-DE" sz="1600" dirty="0">
                <a:solidFill>
                  <a:srgbClr val="003064"/>
                </a:solidFill>
              </a:rPr>
              <a:t>-</a:t>
            </a:r>
            <a:r>
              <a:rPr lang="de-DE" sz="1600" dirty="0" smtClean="0">
                <a:solidFill>
                  <a:srgbClr val="003064"/>
                </a:solidFill>
              </a:rPr>
              <a:t>Bescheinigung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de-DE" sz="1600" dirty="0" smtClean="0">
                <a:solidFill>
                  <a:srgbClr val="003064"/>
                </a:solidFill>
              </a:rPr>
              <a:t>Endgültige De-</a:t>
            </a:r>
            <a:r>
              <a:rPr lang="de-DE" sz="1600" dirty="0" err="1" smtClean="0">
                <a:solidFill>
                  <a:srgbClr val="003064"/>
                </a:solidFill>
              </a:rPr>
              <a:t>Minimis</a:t>
            </a:r>
            <a:r>
              <a:rPr lang="de-DE" sz="1600" dirty="0">
                <a:solidFill>
                  <a:srgbClr val="003064"/>
                </a:solidFill>
              </a:rPr>
              <a:t>-</a:t>
            </a:r>
            <a:r>
              <a:rPr lang="de-DE" sz="1600" dirty="0" smtClean="0">
                <a:solidFill>
                  <a:srgbClr val="003064"/>
                </a:solidFill>
              </a:rPr>
              <a:t>Bescheinigung</a:t>
            </a:r>
            <a:endParaRPr lang="de-DE" sz="1600" dirty="0">
              <a:solidFill>
                <a:srgbClr val="003064"/>
              </a:solidFill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30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0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Ansprechpartner: 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0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Ihre Sachbearbeiterin 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30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und 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0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Ihr Sachbearbeiter bei der IB.SH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30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DE" sz="1600" b="1" i="0" u="none" strike="noStrike" kern="1200" cap="none" spc="0" normalizeH="0" baseline="0" noProof="0" dirty="0" smtClean="0">
              <a:ln>
                <a:noFill/>
              </a:ln>
              <a:solidFill>
                <a:srgbClr val="0030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67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_PowerPoint_Wirtschaft">
  <a:themeElements>
    <a:clrScheme name="SH">
      <a:dk1>
        <a:srgbClr val="003064"/>
      </a:dk1>
      <a:lt1>
        <a:sysClr val="window" lastClr="FFFFFF"/>
      </a:lt1>
      <a:dk2>
        <a:srgbClr val="000000"/>
      </a:dk2>
      <a:lt2>
        <a:srgbClr val="D4004B"/>
      </a:lt2>
      <a:accent1>
        <a:srgbClr val="00A2AB"/>
      </a:accent1>
      <a:accent2>
        <a:srgbClr val="008CCF"/>
      </a:accent2>
      <a:accent3>
        <a:srgbClr val="3A78B8"/>
      </a:accent3>
      <a:accent4>
        <a:srgbClr val="7A6FAC"/>
      </a:accent4>
      <a:accent5>
        <a:srgbClr val="B55C9C"/>
      </a:accent5>
      <a:accent6>
        <a:srgbClr val="D62F87"/>
      </a:accent6>
      <a:hlink>
        <a:srgbClr val="003064"/>
      </a:hlink>
      <a:folHlink>
        <a:srgbClr val="003064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tx1"/>
          </a:solidFill>
        </a:ln>
      </a:spPr>
      <a:bodyPr rtlCol="0" anchor="ctr"/>
      <a:lstStyle>
        <a:defPPr algn="ctr">
          <a:defRPr sz="16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SH">
      <a:dk1>
        <a:srgbClr val="003064"/>
      </a:dk1>
      <a:lt1>
        <a:sysClr val="window" lastClr="FFFFFF"/>
      </a:lt1>
      <a:dk2>
        <a:srgbClr val="000000"/>
      </a:dk2>
      <a:lt2>
        <a:srgbClr val="D4004B"/>
      </a:lt2>
      <a:accent1>
        <a:srgbClr val="00A2AB"/>
      </a:accent1>
      <a:accent2>
        <a:srgbClr val="008CCF"/>
      </a:accent2>
      <a:accent3>
        <a:srgbClr val="3A78B8"/>
      </a:accent3>
      <a:accent4>
        <a:srgbClr val="7A6FAC"/>
      </a:accent4>
      <a:accent5>
        <a:srgbClr val="B55C9C"/>
      </a:accent5>
      <a:accent6>
        <a:srgbClr val="D62F87"/>
      </a:accent6>
      <a:hlink>
        <a:srgbClr val="003064"/>
      </a:hlink>
      <a:folHlink>
        <a:srgbClr val="003064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SH">
      <a:dk1>
        <a:srgbClr val="003064"/>
      </a:dk1>
      <a:lt1>
        <a:sysClr val="window" lastClr="FFFFFF"/>
      </a:lt1>
      <a:dk2>
        <a:srgbClr val="000000"/>
      </a:dk2>
      <a:lt2>
        <a:srgbClr val="D4004B"/>
      </a:lt2>
      <a:accent1>
        <a:srgbClr val="00A2AB"/>
      </a:accent1>
      <a:accent2>
        <a:srgbClr val="008CCF"/>
      </a:accent2>
      <a:accent3>
        <a:srgbClr val="3A78B8"/>
      </a:accent3>
      <a:accent4>
        <a:srgbClr val="7A6FAC"/>
      </a:accent4>
      <a:accent5>
        <a:srgbClr val="B55C9C"/>
      </a:accent5>
      <a:accent6>
        <a:srgbClr val="D62F87"/>
      </a:accent6>
      <a:hlink>
        <a:srgbClr val="003064"/>
      </a:hlink>
      <a:folHlink>
        <a:srgbClr val="003064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SH_PowerPoint_Wirtschaft</Template>
  <TotalTime>0</TotalTime>
  <Words>1122</Words>
  <Application>Microsoft Office PowerPoint</Application>
  <PresentationFormat>Bildschirmpräsentation (4:3)</PresentationFormat>
  <Paragraphs>263</Paragraphs>
  <Slides>23</Slides>
  <Notes>22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6" baseType="lpstr">
      <vt:lpstr>Arial</vt:lpstr>
      <vt:lpstr>Wingdings</vt:lpstr>
      <vt:lpstr>SH_PowerPoint_Wirtschaft</vt:lpstr>
      <vt:lpstr>ESF-Trägerschulung  Modul 5 Monitoring - Unternehmen</vt:lpstr>
      <vt:lpstr>Programm</vt:lpstr>
      <vt:lpstr>DSGVO: Datenschutz, Datenminimierung</vt:lpstr>
      <vt:lpstr>Neues aus der EU-VO 201/1060</vt:lpstr>
      <vt:lpstr>VO EU 1407/2013 De-minimis Beihilfe</vt:lpstr>
      <vt:lpstr>Beratungsausschlüsse aufgrund De-minimis VO </vt:lpstr>
      <vt:lpstr>Neues aus den Förderkriterien A1 und ESF-VB</vt:lpstr>
      <vt:lpstr>Neues aus den Förderkriterien A1 und ESF-VB</vt:lpstr>
      <vt:lpstr>Hinweise auf die Umsetzung in ProNord</vt:lpstr>
      <vt:lpstr>Hinweise auf die Umsetzung in ProNord</vt:lpstr>
      <vt:lpstr>Datenerfassung direkt in ProNord</vt:lpstr>
      <vt:lpstr>Datenerfassung direkt in ProNord</vt:lpstr>
      <vt:lpstr>Datenerfassung direkt in ProNord</vt:lpstr>
      <vt:lpstr>Datenerfassung direkt in ProNord</vt:lpstr>
      <vt:lpstr>Datenerfassung direkt in ProNord</vt:lpstr>
      <vt:lpstr>Datenerfassung direkt in ProNord</vt:lpstr>
      <vt:lpstr>Datenerfassung direkt in ProNord</vt:lpstr>
      <vt:lpstr>Datenerfassung direkt in ProNord</vt:lpstr>
      <vt:lpstr>Datenerfassung in ProNord über Excel-Importlisten</vt:lpstr>
      <vt:lpstr>Datenerfassung in ProNord über Excel-Importlisten</vt:lpstr>
      <vt:lpstr>Datenerfassung in ProNord über Excel-Importlisten</vt:lpstr>
      <vt:lpstr>Weitere Abfragemöglichkeiten in ProNord</vt:lpstr>
      <vt:lpstr>Klärung von offenen Fragen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Schleswig-Holstein Der echte Norden</dc:title>
  <dc:creator>Hupe, Stefan (WiMi)</dc:creator>
  <cp:lastModifiedBy>Marlene Schlosser</cp:lastModifiedBy>
  <cp:revision>310</cp:revision>
  <cp:lastPrinted>2022-03-21T13:59:40Z</cp:lastPrinted>
  <dcterms:created xsi:type="dcterms:W3CDTF">2017-07-03T13:54:15Z</dcterms:created>
  <dcterms:modified xsi:type="dcterms:W3CDTF">2022-03-28T10:11:39Z</dcterms:modified>
</cp:coreProperties>
</file>