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9" r:id="rId2"/>
    <p:sldId id="305" r:id="rId3"/>
    <p:sldId id="307" r:id="rId4"/>
    <p:sldId id="306" r:id="rId5"/>
    <p:sldId id="308" r:id="rId6"/>
    <p:sldId id="330" r:id="rId7"/>
    <p:sldId id="311" r:id="rId8"/>
    <p:sldId id="317" r:id="rId9"/>
    <p:sldId id="318" r:id="rId10"/>
    <p:sldId id="319" r:id="rId11"/>
    <p:sldId id="321" r:id="rId12"/>
    <p:sldId id="322" r:id="rId13"/>
    <p:sldId id="323" r:id="rId14"/>
    <p:sldId id="324" r:id="rId15"/>
    <p:sldId id="325" r:id="rId16"/>
    <p:sldId id="327" r:id="rId17"/>
    <p:sldId id="312" r:id="rId18"/>
    <p:sldId id="313" r:id="rId19"/>
    <p:sldId id="328" r:id="rId20"/>
    <p:sldId id="314" r:id="rId21"/>
    <p:sldId id="320" r:id="rId22"/>
    <p:sldId id="329" r:id="rId23"/>
  </p:sldIdLst>
  <p:sldSz cx="9144000" cy="6858000" type="screen4x3"/>
  <p:notesSz cx="6669088" cy="9926638"/>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4042">
          <p15:clr>
            <a:srgbClr val="A4A3A4"/>
          </p15:clr>
        </p15:guide>
        <p15:guide id="3" pos="295">
          <p15:clr>
            <a:srgbClr val="A4A3A4"/>
          </p15:clr>
        </p15:guide>
        <p15:guide id="4" pos="546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etbar-Endres, Martin (Sozialministerium)" initials="TM(" lastIdx="1" clrIdx="0"/>
  <p:cmAuthor id="1" name="Hupe, Stefan (WiMi)" initials="SH, WimI" lastIdx="1" clrIdx="1">
    <p:extLst>
      <p:ext uri="{19B8F6BF-5375-455C-9EA6-DF929625EA0E}">
        <p15:presenceInfo xmlns:p15="http://schemas.microsoft.com/office/powerpoint/2012/main" userId="Hupe, Stefan (WiMi)" providerId="None"/>
      </p:ext>
    </p:extLst>
  </p:cmAuthor>
  <p:cmAuthor id="2" name="Tretbar-Endres, Martin (WiMi)" initials="TM(" lastIdx="4" clrIdx="2">
    <p:extLst>
      <p:ext uri="{19B8F6BF-5375-455C-9EA6-DF929625EA0E}">
        <p15:presenceInfo xmlns:p15="http://schemas.microsoft.com/office/powerpoint/2012/main" userId="S-1-5-21-1715567821-1935655697-1801674531-111307" providerId="AD"/>
      </p:ext>
    </p:extLst>
  </p:cmAuthor>
  <p:cmAuthor id="3" name="Ingmar Siehl" initials="IS" lastIdx="8" clrIdx="3">
    <p:extLst>
      <p:ext uri="{19B8F6BF-5375-455C-9EA6-DF929625EA0E}">
        <p15:presenceInfo xmlns:p15="http://schemas.microsoft.com/office/powerpoint/2012/main" userId="Ingmar Sieh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64"/>
    <a:srgbClr val="7F97B1"/>
    <a:srgbClr val="E7E8EA"/>
    <a:srgbClr val="CBCDD3"/>
    <a:srgbClr val="F2F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27" autoAdjust="0"/>
  </p:normalViewPr>
  <p:slideViewPr>
    <p:cSldViewPr showGuides="1">
      <p:cViewPr varScale="1">
        <p:scale>
          <a:sx n="120" d="100"/>
          <a:sy n="120" d="100"/>
        </p:scale>
        <p:origin x="1266" y="114"/>
      </p:cViewPr>
      <p:guideLst>
        <p:guide orient="horz" pos="1071"/>
        <p:guide orient="horz" pos="4042"/>
        <p:guide pos="295"/>
        <p:guide pos="54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3534"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547DE388-01EE-4E70-A0D0-80C5FD2ED80C}" type="datetimeFigureOut">
              <a:rPr lang="de-DE" smtClean="0"/>
              <a:t>28.03.2022</a:t>
            </a:fld>
            <a:endParaRPr lang="de-DE"/>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49AB3FF-B053-4A6D-9DE0-398FC586F5EB}" type="slidenum">
              <a:rPr lang="de-DE" smtClean="0"/>
              <a:t>‹Nr.›</a:t>
            </a:fld>
            <a:endParaRPr lang="de-DE"/>
          </a:p>
        </p:txBody>
      </p:sp>
    </p:spTree>
    <p:extLst>
      <p:ext uri="{BB962C8B-B14F-4D97-AF65-F5344CB8AC3E}">
        <p14:creationId xmlns:p14="http://schemas.microsoft.com/office/powerpoint/2010/main" val="2269745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4EBD5E1-AD7C-408D-AE46-F07F0273DB2D}" type="datetimeFigureOut">
              <a:rPr lang="de-DE" smtClean="0"/>
              <a:t>28.03.2022</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6C71A988-13EA-453E-B31C-E0A019984D2E}" type="slidenum">
              <a:rPr lang="de-DE" smtClean="0"/>
              <a:t>‹Nr.›</a:t>
            </a:fld>
            <a:endParaRPr lang="de-DE"/>
          </a:p>
        </p:txBody>
      </p:sp>
    </p:spTree>
    <p:extLst>
      <p:ext uri="{BB962C8B-B14F-4D97-AF65-F5344CB8AC3E}">
        <p14:creationId xmlns:p14="http://schemas.microsoft.com/office/powerpoint/2010/main" val="553135741"/>
      </p:ext>
    </p:extLst>
  </p:cSld>
  <p:clrMap bg1="lt1" tx1="dk1" bg2="lt2" tx2="dk2" accent1="accent1" accent2="accent2" accent3="accent3" accent4="accent4" accent5="accent5" accent6="accent6" hlink="hlink" folHlink="folHlink"/>
  <p:notesStyle>
    <a:lvl1pPr marL="176213"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4013"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657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17550"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5350"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2</a:t>
            </a:fld>
            <a:endParaRPr lang="de-DE"/>
          </a:p>
        </p:txBody>
      </p:sp>
    </p:spTree>
    <p:extLst>
      <p:ext uri="{BB962C8B-B14F-4D97-AF65-F5344CB8AC3E}">
        <p14:creationId xmlns:p14="http://schemas.microsoft.com/office/powerpoint/2010/main" val="400139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12</a:t>
            </a:fld>
            <a:endParaRPr lang="de-DE"/>
          </a:p>
        </p:txBody>
      </p:sp>
    </p:spTree>
    <p:extLst>
      <p:ext uri="{BB962C8B-B14F-4D97-AF65-F5344CB8AC3E}">
        <p14:creationId xmlns:p14="http://schemas.microsoft.com/office/powerpoint/2010/main" val="408700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13</a:t>
            </a:fld>
            <a:endParaRPr lang="de-DE"/>
          </a:p>
        </p:txBody>
      </p:sp>
    </p:spTree>
    <p:extLst>
      <p:ext uri="{BB962C8B-B14F-4D97-AF65-F5344CB8AC3E}">
        <p14:creationId xmlns:p14="http://schemas.microsoft.com/office/powerpoint/2010/main" val="349752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14</a:t>
            </a:fld>
            <a:endParaRPr lang="de-DE"/>
          </a:p>
        </p:txBody>
      </p:sp>
    </p:spTree>
    <p:extLst>
      <p:ext uri="{BB962C8B-B14F-4D97-AF65-F5344CB8AC3E}">
        <p14:creationId xmlns:p14="http://schemas.microsoft.com/office/powerpoint/2010/main" val="185383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15</a:t>
            </a:fld>
            <a:endParaRPr lang="de-DE"/>
          </a:p>
        </p:txBody>
      </p:sp>
    </p:spTree>
    <p:extLst>
      <p:ext uri="{BB962C8B-B14F-4D97-AF65-F5344CB8AC3E}">
        <p14:creationId xmlns:p14="http://schemas.microsoft.com/office/powerpoint/2010/main" val="248536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16</a:t>
            </a:fld>
            <a:endParaRPr lang="de-DE"/>
          </a:p>
        </p:txBody>
      </p:sp>
    </p:spTree>
    <p:extLst>
      <p:ext uri="{BB962C8B-B14F-4D97-AF65-F5344CB8AC3E}">
        <p14:creationId xmlns:p14="http://schemas.microsoft.com/office/powerpoint/2010/main" val="245883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17</a:t>
            </a:fld>
            <a:endParaRPr lang="de-DE"/>
          </a:p>
        </p:txBody>
      </p:sp>
    </p:spTree>
    <p:extLst>
      <p:ext uri="{BB962C8B-B14F-4D97-AF65-F5344CB8AC3E}">
        <p14:creationId xmlns:p14="http://schemas.microsoft.com/office/powerpoint/2010/main" val="336529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18</a:t>
            </a:fld>
            <a:endParaRPr lang="de-DE"/>
          </a:p>
        </p:txBody>
      </p:sp>
    </p:spTree>
    <p:extLst>
      <p:ext uri="{BB962C8B-B14F-4D97-AF65-F5344CB8AC3E}">
        <p14:creationId xmlns:p14="http://schemas.microsoft.com/office/powerpoint/2010/main" val="3190321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19</a:t>
            </a:fld>
            <a:endParaRPr lang="de-DE"/>
          </a:p>
        </p:txBody>
      </p:sp>
    </p:spTree>
    <p:extLst>
      <p:ext uri="{BB962C8B-B14F-4D97-AF65-F5344CB8AC3E}">
        <p14:creationId xmlns:p14="http://schemas.microsoft.com/office/powerpoint/2010/main" val="4035636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20</a:t>
            </a:fld>
            <a:endParaRPr lang="de-DE"/>
          </a:p>
        </p:txBody>
      </p:sp>
    </p:spTree>
    <p:extLst>
      <p:ext uri="{BB962C8B-B14F-4D97-AF65-F5344CB8AC3E}">
        <p14:creationId xmlns:p14="http://schemas.microsoft.com/office/powerpoint/2010/main" val="156242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21</a:t>
            </a:fld>
            <a:endParaRPr lang="de-DE"/>
          </a:p>
        </p:txBody>
      </p:sp>
    </p:spTree>
    <p:extLst>
      <p:ext uri="{BB962C8B-B14F-4D97-AF65-F5344CB8AC3E}">
        <p14:creationId xmlns:p14="http://schemas.microsoft.com/office/powerpoint/2010/main" val="164259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3</a:t>
            </a:fld>
            <a:endParaRPr lang="de-DE"/>
          </a:p>
        </p:txBody>
      </p:sp>
    </p:spTree>
    <p:extLst>
      <p:ext uri="{BB962C8B-B14F-4D97-AF65-F5344CB8AC3E}">
        <p14:creationId xmlns:p14="http://schemas.microsoft.com/office/powerpoint/2010/main" val="914210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22</a:t>
            </a:fld>
            <a:endParaRPr lang="de-DE"/>
          </a:p>
        </p:txBody>
      </p:sp>
    </p:spTree>
    <p:extLst>
      <p:ext uri="{BB962C8B-B14F-4D97-AF65-F5344CB8AC3E}">
        <p14:creationId xmlns:p14="http://schemas.microsoft.com/office/powerpoint/2010/main" val="318730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4</a:t>
            </a:fld>
            <a:endParaRPr lang="de-DE"/>
          </a:p>
        </p:txBody>
      </p:sp>
    </p:spTree>
    <p:extLst>
      <p:ext uri="{BB962C8B-B14F-4D97-AF65-F5344CB8AC3E}">
        <p14:creationId xmlns:p14="http://schemas.microsoft.com/office/powerpoint/2010/main" val="142226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5</a:t>
            </a:fld>
            <a:endParaRPr lang="de-DE"/>
          </a:p>
        </p:txBody>
      </p:sp>
    </p:spTree>
    <p:extLst>
      <p:ext uri="{BB962C8B-B14F-4D97-AF65-F5344CB8AC3E}">
        <p14:creationId xmlns:p14="http://schemas.microsoft.com/office/powerpoint/2010/main" val="378870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7</a:t>
            </a:fld>
            <a:endParaRPr lang="de-DE"/>
          </a:p>
        </p:txBody>
      </p:sp>
    </p:spTree>
    <p:extLst>
      <p:ext uri="{BB962C8B-B14F-4D97-AF65-F5344CB8AC3E}">
        <p14:creationId xmlns:p14="http://schemas.microsoft.com/office/powerpoint/2010/main" val="62203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8</a:t>
            </a:fld>
            <a:endParaRPr lang="de-DE"/>
          </a:p>
        </p:txBody>
      </p:sp>
    </p:spTree>
    <p:extLst>
      <p:ext uri="{BB962C8B-B14F-4D97-AF65-F5344CB8AC3E}">
        <p14:creationId xmlns:p14="http://schemas.microsoft.com/office/powerpoint/2010/main" val="420809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9</a:t>
            </a:fld>
            <a:endParaRPr lang="de-DE"/>
          </a:p>
        </p:txBody>
      </p:sp>
    </p:spTree>
    <p:extLst>
      <p:ext uri="{BB962C8B-B14F-4D97-AF65-F5344CB8AC3E}">
        <p14:creationId xmlns:p14="http://schemas.microsoft.com/office/powerpoint/2010/main" val="6203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10</a:t>
            </a:fld>
            <a:endParaRPr lang="de-DE"/>
          </a:p>
        </p:txBody>
      </p:sp>
    </p:spTree>
    <p:extLst>
      <p:ext uri="{BB962C8B-B14F-4D97-AF65-F5344CB8AC3E}">
        <p14:creationId xmlns:p14="http://schemas.microsoft.com/office/powerpoint/2010/main" val="3046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1A988-13EA-453E-B31C-E0A019984D2E}" type="slidenum">
              <a:rPr lang="de-DE" smtClean="0"/>
              <a:t>11</a:t>
            </a:fld>
            <a:endParaRPr lang="de-DE"/>
          </a:p>
        </p:txBody>
      </p:sp>
    </p:spTree>
    <p:extLst>
      <p:ext uri="{BB962C8B-B14F-4D97-AF65-F5344CB8AC3E}">
        <p14:creationId xmlns:p14="http://schemas.microsoft.com/office/powerpoint/2010/main" val="74619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Freihandform 9"/>
          <p:cNvSpPr/>
          <p:nvPr userDrawn="1"/>
        </p:nvSpPr>
        <p:spPr bwMode="gray">
          <a:xfrm>
            <a:off x="-21946" y="-30748"/>
            <a:ext cx="9187891" cy="6241354"/>
          </a:xfrm>
          <a:custGeom>
            <a:avLst/>
            <a:gdLst>
              <a:gd name="connsiteX0" fmla="*/ 678689 w 9830004"/>
              <a:gd name="connsiteY0" fmla="*/ 458694 h 6676614"/>
              <a:gd name="connsiteX1" fmla="*/ 9822689 w 9830004"/>
              <a:gd name="connsiteY1" fmla="*/ 466009 h 6676614"/>
              <a:gd name="connsiteX2" fmla="*/ 9830004 w 9830004"/>
              <a:gd name="connsiteY2" fmla="*/ 5067270 h 6676614"/>
              <a:gd name="connsiteX3" fmla="*/ 671374 w 9830004"/>
              <a:gd name="connsiteY3" fmla="*/ 6676614 h 6676614"/>
              <a:gd name="connsiteX4" fmla="*/ 678689 w 9830004"/>
              <a:gd name="connsiteY4" fmla="*/ 458694 h 6676614"/>
              <a:gd name="connsiteX0" fmla="*/ 7315 w 9158630"/>
              <a:gd name="connsiteY0" fmla="*/ 458694 h 6676614"/>
              <a:gd name="connsiteX1" fmla="*/ 9151315 w 9158630"/>
              <a:gd name="connsiteY1" fmla="*/ 466009 h 6676614"/>
              <a:gd name="connsiteX2" fmla="*/ 9158630 w 9158630"/>
              <a:gd name="connsiteY2" fmla="*/ 5067270 h 6676614"/>
              <a:gd name="connsiteX3" fmla="*/ 0 w 9158630"/>
              <a:gd name="connsiteY3" fmla="*/ 6676614 h 6676614"/>
              <a:gd name="connsiteX4" fmla="*/ 7315 w 9158630"/>
              <a:gd name="connsiteY4" fmla="*/ 458694 h 6676614"/>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11641 h 6210605"/>
              <a:gd name="connsiteX1" fmla="*/ 9151315 w 9158630"/>
              <a:gd name="connsiteY1" fmla="*/ 0 h 6210605"/>
              <a:gd name="connsiteX2" fmla="*/ 9158630 w 9158630"/>
              <a:gd name="connsiteY2" fmla="*/ 4601261 h 6210605"/>
              <a:gd name="connsiteX3" fmla="*/ 0 w 9158630"/>
              <a:gd name="connsiteY3" fmla="*/ 6210605 h 6210605"/>
              <a:gd name="connsiteX4" fmla="*/ 7315 w 9158630"/>
              <a:gd name="connsiteY4" fmla="*/ 11641 h 621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630" h="6210605">
                <a:moveTo>
                  <a:pt x="7315" y="11641"/>
                </a:moveTo>
                <a:lnTo>
                  <a:pt x="9151315" y="0"/>
                </a:lnTo>
                <a:cubicBezTo>
                  <a:pt x="9153753" y="1533754"/>
                  <a:pt x="9156192" y="3067507"/>
                  <a:pt x="9158630" y="4601261"/>
                </a:cubicBezTo>
                <a:lnTo>
                  <a:pt x="0" y="6210605"/>
                </a:lnTo>
                <a:cubicBezTo>
                  <a:pt x="2438" y="4137965"/>
                  <a:pt x="4877" y="2084281"/>
                  <a:pt x="7315" y="11641"/>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a:solidFill>
                <a:schemeClr val="tx1"/>
              </a:solidFill>
            </a:endParaRPr>
          </a:p>
        </p:txBody>
      </p:sp>
      <p:sp>
        <p:nvSpPr>
          <p:cNvPr id="2" name="Titel 1"/>
          <p:cNvSpPr>
            <a:spLocks noGrp="1"/>
          </p:cNvSpPr>
          <p:nvPr>
            <p:ph type="ctrTitle"/>
          </p:nvPr>
        </p:nvSpPr>
        <p:spPr bwMode="gray">
          <a:xfrm>
            <a:off x="468313" y="1648999"/>
            <a:ext cx="8207375" cy="1275946"/>
          </a:xfrm>
        </p:spPr>
        <p:txBody>
          <a:bodyPr anchor="t"/>
          <a:lstStyle>
            <a:lvl1pPr>
              <a:defRPr sz="3800">
                <a:solidFill>
                  <a:schemeClr val="bg1"/>
                </a:solidFill>
              </a:defRPr>
            </a:lvl1pPr>
          </a:lstStyle>
          <a:p>
            <a:r>
              <a:rPr lang="de-DE"/>
              <a:t>Titelmasterformat durch Klicken bearbeiten</a:t>
            </a:r>
          </a:p>
        </p:txBody>
      </p:sp>
      <p:sp>
        <p:nvSpPr>
          <p:cNvPr id="3" name="Untertitel 2"/>
          <p:cNvSpPr>
            <a:spLocks noGrp="1"/>
          </p:cNvSpPr>
          <p:nvPr>
            <p:ph type="subTitle" idx="1"/>
          </p:nvPr>
        </p:nvSpPr>
        <p:spPr bwMode="gray">
          <a:xfrm>
            <a:off x="468313" y="2896255"/>
            <a:ext cx="8207375" cy="928789"/>
          </a:xfrm>
        </p:spPr>
        <p:txBody>
          <a:bodyPr/>
          <a:lstStyle>
            <a:lvl1pPr marL="0" indent="0" algn="l">
              <a:lnSpc>
                <a:spcPct val="100000"/>
              </a:lnSpc>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087" y="5492849"/>
            <a:ext cx="2004369" cy="921717"/>
          </a:xfrm>
          <a:prstGeom prst="rect">
            <a:avLst/>
          </a:prstGeom>
        </p:spPr>
      </p:pic>
    </p:spTree>
    <p:extLst>
      <p:ext uri="{BB962C8B-B14F-4D97-AF65-F5344CB8AC3E}">
        <p14:creationId xmlns:p14="http://schemas.microsoft.com/office/powerpoint/2010/main" val="150487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Kapiteltrenner">
    <p:spTree>
      <p:nvGrpSpPr>
        <p:cNvPr id="1" name=""/>
        <p:cNvGrpSpPr/>
        <p:nvPr/>
      </p:nvGrpSpPr>
      <p:grpSpPr>
        <a:xfrm>
          <a:off x="0" y="0"/>
          <a:ext cx="0" cy="0"/>
          <a:chOff x="0" y="0"/>
          <a:chExt cx="0" cy="0"/>
        </a:xfrm>
      </p:grpSpPr>
      <p:sp>
        <p:nvSpPr>
          <p:cNvPr id="9" name="Freihandform 8"/>
          <p:cNvSpPr/>
          <p:nvPr userDrawn="1"/>
        </p:nvSpPr>
        <p:spPr bwMode="gray">
          <a:xfrm>
            <a:off x="-21946" y="-30748"/>
            <a:ext cx="9187891" cy="6241354"/>
          </a:xfrm>
          <a:custGeom>
            <a:avLst/>
            <a:gdLst>
              <a:gd name="connsiteX0" fmla="*/ 678689 w 9830004"/>
              <a:gd name="connsiteY0" fmla="*/ 458694 h 6676614"/>
              <a:gd name="connsiteX1" fmla="*/ 9822689 w 9830004"/>
              <a:gd name="connsiteY1" fmla="*/ 466009 h 6676614"/>
              <a:gd name="connsiteX2" fmla="*/ 9830004 w 9830004"/>
              <a:gd name="connsiteY2" fmla="*/ 5067270 h 6676614"/>
              <a:gd name="connsiteX3" fmla="*/ 671374 w 9830004"/>
              <a:gd name="connsiteY3" fmla="*/ 6676614 h 6676614"/>
              <a:gd name="connsiteX4" fmla="*/ 678689 w 9830004"/>
              <a:gd name="connsiteY4" fmla="*/ 458694 h 6676614"/>
              <a:gd name="connsiteX0" fmla="*/ 7315 w 9158630"/>
              <a:gd name="connsiteY0" fmla="*/ 458694 h 6676614"/>
              <a:gd name="connsiteX1" fmla="*/ 9151315 w 9158630"/>
              <a:gd name="connsiteY1" fmla="*/ 466009 h 6676614"/>
              <a:gd name="connsiteX2" fmla="*/ 9158630 w 9158630"/>
              <a:gd name="connsiteY2" fmla="*/ 5067270 h 6676614"/>
              <a:gd name="connsiteX3" fmla="*/ 0 w 9158630"/>
              <a:gd name="connsiteY3" fmla="*/ 6676614 h 6676614"/>
              <a:gd name="connsiteX4" fmla="*/ 7315 w 9158630"/>
              <a:gd name="connsiteY4" fmla="*/ 458694 h 6676614"/>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0 h 6217920"/>
              <a:gd name="connsiteX1" fmla="*/ 9151315 w 9158630"/>
              <a:gd name="connsiteY1" fmla="*/ 7315 h 6217920"/>
              <a:gd name="connsiteX2" fmla="*/ 9158630 w 9158630"/>
              <a:gd name="connsiteY2" fmla="*/ 4608576 h 6217920"/>
              <a:gd name="connsiteX3" fmla="*/ 0 w 9158630"/>
              <a:gd name="connsiteY3" fmla="*/ 6217920 h 6217920"/>
              <a:gd name="connsiteX4" fmla="*/ 7315 w 9158630"/>
              <a:gd name="connsiteY4" fmla="*/ 0 h 6217920"/>
              <a:gd name="connsiteX0" fmla="*/ 7315 w 9158630"/>
              <a:gd name="connsiteY0" fmla="*/ 11641 h 6210605"/>
              <a:gd name="connsiteX1" fmla="*/ 9151315 w 9158630"/>
              <a:gd name="connsiteY1" fmla="*/ 0 h 6210605"/>
              <a:gd name="connsiteX2" fmla="*/ 9158630 w 9158630"/>
              <a:gd name="connsiteY2" fmla="*/ 4601261 h 6210605"/>
              <a:gd name="connsiteX3" fmla="*/ 0 w 9158630"/>
              <a:gd name="connsiteY3" fmla="*/ 6210605 h 6210605"/>
              <a:gd name="connsiteX4" fmla="*/ 7315 w 9158630"/>
              <a:gd name="connsiteY4" fmla="*/ 11641 h 621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8630" h="6210605">
                <a:moveTo>
                  <a:pt x="7315" y="11641"/>
                </a:moveTo>
                <a:lnTo>
                  <a:pt x="9151315" y="0"/>
                </a:lnTo>
                <a:cubicBezTo>
                  <a:pt x="9153753" y="1533754"/>
                  <a:pt x="9156192" y="3067507"/>
                  <a:pt x="9158630" y="4601261"/>
                </a:cubicBezTo>
                <a:lnTo>
                  <a:pt x="0" y="6210605"/>
                </a:lnTo>
                <a:cubicBezTo>
                  <a:pt x="2438" y="4137965"/>
                  <a:pt x="4877" y="2084281"/>
                  <a:pt x="7315" y="11641"/>
                </a:cubicBezTo>
                <a:close/>
              </a:path>
            </a:pathLst>
          </a:custGeom>
          <a:solidFill>
            <a:srgbClr val="7F97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a:solidFill>
                <a:schemeClr val="tx1"/>
              </a:solidFill>
            </a:endParaRPr>
          </a:p>
        </p:txBody>
      </p:sp>
      <p:sp>
        <p:nvSpPr>
          <p:cNvPr id="2" name="Titel 1"/>
          <p:cNvSpPr>
            <a:spLocks noGrp="1"/>
          </p:cNvSpPr>
          <p:nvPr>
            <p:ph type="ctrTitle"/>
          </p:nvPr>
        </p:nvSpPr>
        <p:spPr bwMode="gray">
          <a:xfrm>
            <a:off x="468313" y="1648999"/>
            <a:ext cx="8207375" cy="1275946"/>
          </a:xfrm>
        </p:spPr>
        <p:txBody>
          <a:bodyPr anchor="t"/>
          <a:lstStyle>
            <a:lvl1pPr>
              <a:defRPr sz="3800">
                <a:solidFill>
                  <a:schemeClr val="bg1"/>
                </a:solidFill>
              </a:defRPr>
            </a:lvl1pPr>
          </a:lstStyle>
          <a:p>
            <a:r>
              <a:rPr lang="de-DE"/>
              <a:t>Titelmasterformat durch Klicken bearbeiten</a:t>
            </a:r>
          </a:p>
        </p:txBody>
      </p:sp>
      <p:sp>
        <p:nvSpPr>
          <p:cNvPr id="3" name="Untertitel 2"/>
          <p:cNvSpPr>
            <a:spLocks noGrp="1"/>
          </p:cNvSpPr>
          <p:nvPr>
            <p:ph type="subTitle" idx="1"/>
          </p:nvPr>
        </p:nvSpPr>
        <p:spPr bwMode="gray">
          <a:xfrm>
            <a:off x="468313" y="2896255"/>
            <a:ext cx="8207375" cy="928789"/>
          </a:xfrm>
        </p:spPr>
        <p:txBody>
          <a:bodyPr/>
          <a:lstStyle>
            <a:lvl1pPr marL="0" indent="0" algn="l">
              <a:lnSpc>
                <a:spcPct val="100000"/>
              </a:lnSpc>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087" y="5492849"/>
            <a:ext cx="2004369" cy="921717"/>
          </a:xfrm>
          <a:prstGeom prst="rect">
            <a:avLst/>
          </a:prstGeom>
        </p:spPr>
      </p:pic>
    </p:spTree>
    <p:extLst>
      <p:ext uri="{BB962C8B-B14F-4D97-AF65-F5344CB8AC3E}">
        <p14:creationId xmlns:p14="http://schemas.microsoft.com/office/powerpoint/2010/main" val="308159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3453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468312" y="1960723"/>
            <a:ext cx="4751760" cy="427659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0"/>
          </p:nvPr>
        </p:nvSpPr>
        <p:spPr bwMode="gray">
          <a:xfrm>
            <a:off x="5404977" y="2060575"/>
            <a:ext cx="3275013" cy="2988605"/>
          </a:xfrm>
          <a:solidFill>
            <a:schemeClr val="bg1">
              <a:lumMod val="75000"/>
            </a:schemeClr>
          </a:solidFill>
          <a:ln>
            <a:noFill/>
          </a:ln>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75718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Tree>
    <p:extLst>
      <p:ext uri="{BB962C8B-B14F-4D97-AF65-F5344CB8AC3E}">
        <p14:creationId xmlns:p14="http://schemas.microsoft.com/office/powerpoint/2010/main" val="243145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01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p:nvSpPr>
        <p:spPr bwMode="gray">
          <a:xfrm>
            <a:off x="0" y="1736725"/>
            <a:ext cx="9144000" cy="4679950"/>
          </a:xfrm>
          <a:prstGeom prst="rect">
            <a:avLst/>
          </a:prstGeom>
          <a:solidFill>
            <a:srgbClr val="F2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itelplatzhalter 1"/>
          <p:cNvSpPr>
            <a:spLocks noGrp="1"/>
          </p:cNvSpPr>
          <p:nvPr>
            <p:ph type="title"/>
          </p:nvPr>
        </p:nvSpPr>
        <p:spPr bwMode="gray">
          <a:xfrm>
            <a:off x="468313" y="548680"/>
            <a:ext cx="5975895" cy="91473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bwMode="gray">
          <a:xfrm>
            <a:off x="468312" y="1960723"/>
            <a:ext cx="8207376" cy="4276590"/>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p:cNvSpPr/>
          <p:nvPr/>
        </p:nvSpPr>
        <p:spPr bwMode="gray">
          <a:xfrm>
            <a:off x="468312" y="6496655"/>
            <a:ext cx="2951559" cy="261610"/>
          </a:xfrm>
          <a:prstGeom prst="rect">
            <a:avLst/>
          </a:prstGeom>
        </p:spPr>
        <p:txBody>
          <a:bodyPr wrap="none" lIns="0" tIns="0" rIns="0" bIns="0" anchor="ctr" anchorCtr="0">
            <a:noAutofit/>
          </a:bodyPr>
          <a:lstStyle/>
          <a:p>
            <a:r>
              <a:rPr lang="de-DE" sz="1100" b="1" dirty="0">
                <a:solidFill>
                  <a:schemeClr val="tx1"/>
                </a:solidFill>
              </a:rPr>
              <a:t>Schleswig-Holstein.</a:t>
            </a:r>
            <a:r>
              <a:rPr lang="de-DE" sz="1100" dirty="0">
                <a:solidFill>
                  <a:schemeClr val="tx1"/>
                </a:solidFill>
              </a:rPr>
              <a:t> Der echte Norden.</a:t>
            </a:r>
          </a:p>
        </p:txBody>
      </p:sp>
      <p:sp>
        <p:nvSpPr>
          <p:cNvPr id="10" name="Rechteck 9"/>
          <p:cNvSpPr/>
          <p:nvPr/>
        </p:nvSpPr>
        <p:spPr bwMode="gray">
          <a:xfrm>
            <a:off x="7956376" y="6496655"/>
            <a:ext cx="719312" cy="261610"/>
          </a:xfrm>
          <a:prstGeom prst="rect">
            <a:avLst/>
          </a:prstGeom>
        </p:spPr>
        <p:txBody>
          <a:bodyPr wrap="none" lIns="0" tIns="0" rIns="0" bIns="0" anchor="ctr" anchorCtr="0">
            <a:noAutofit/>
          </a:bodyPr>
          <a:lstStyle/>
          <a:p>
            <a:pPr algn="r"/>
            <a:fld id="{F9AB9677-A9BE-4458-9A0E-236B5D443DAA}" type="slidenum">
              <a:rPr lang="de-DE" sz="1100" b="1" smtClean="0">
                <a:solidFill>
                  <a:schemeClr val="tx1"/>
                </a:solidFill>
              </a:rPr>
              <a:pPr algn="r"/>
              <a:t>‹Nr.›</a:t>
            </a:fld>
            <a:endParaRPr lang="de-DE" sz="1100" dirty="0">
              <a:solidFill>
                <a:schemeClr val="tx1"/>
              </a:solidFill>
            </a:endParaRPr>
          </a:p>
        </p:txBody>
      </p:sp>
      <p:pic>
        <p:nvPicPr>
          <p:cNvPr id="4" name="Grafik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22633" y="534265"/>
            <a:ext cx="1753823" cy="806503"/>
          </a:xfrm>
          <a:prstGeom prst="rect">
            <a:avLst/>
          </a:prstGeom>
        </p:spPr>
      </p:pic>
    </p:spTree>
    <p:extLst>
      <p:ext uri="{BB962C8B-B14F-4D97-AF65-F5344CB8AC3E}">
        <p14:creationId xmlns:p14="http://schemas.microsoft.com/office/powerpoint/2010/main" val="278837994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6" r:id="rId4"/>
    <p:sldLayoutId id="2147483654" r:id="rId5"/>
    <p:sldLayoutId id="2147483655" r:id="rId6"/>
  </p:sldLayoutIdLst>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142875" indent="-14287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1pPr>
      <a:lvl2pPr marL="266700" indent="-12382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2pPr>
      <a:lvl3pPr marL="409575" indent="-14287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3pPr>
      <a:lvl4pPr marL="542925" indent="-149225"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4pPr>
      <a:lvl5pPr marL="676275" indent="-133350" algn="l" defTabSz="914400" rtl="0" eaLnBrk="1" latinLnBrk="0" hangingPunct="1">
        <a:lnSpc>
          <a:spcPct val="135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319" y="1268760"/>
            <a:ext cx="8207375" cy="1584176"/>
          </a:xfrm>
        </p:spPr>
        <p:txBody>
          <a:bodyPr/>
          <a:lstStyle/>
          <a:p>
            <a:pPr algn="ctr"/>
            <a:r>
              <a:rPr lang="de-DE" sz="2800" dirty="0" smtClean="0"/>
              <a:t>ESF-Trägerschulung </a:t>
            </a:r>
            <a:br>
              <a:rPr lang="de-DE" sz="2800" dirty="0" smtClean="0"/>
            </a:br>
            <a:r>
              <a:rPr lang="de-DE" sz="2800" dirty="0" smtClean="0"/>
              <a:t>Modul 4</a:t>
            </a:r>
            <a:br>
              <a:rPr lang="de-DE" sz="2800" dirty="0" smtClean="0"/>
            </a:br>
            <a:r>
              <a:rPr lang="de-DE" sz="2800" dirty="0" smtClean="0"/>
              <a:t>Monitoring - Teilnehmende</a:t>
            </a:r>
            <a:endParaRPr lang="de-DE" sz="2800" b="0" dirty="0"/>
          </a:p>
        </p:txBody>
      </p:sp>
      <p:sp>
        <p:nvSpPr>
          <p:cNvPr id="3" name="Untertitel 2"/>
          <p:cNvSpPr>
            <a:spLocks noGrp="1"/>
          </p:cNvSpPr>
          <p:nvPr>
            <p:ph type="subTitle" idx="1"/>
          </p:nvPr>
        </p:nvSpPr>
        <p:spPr>
          <a:xfrm rot="10800000" flipV="1">
            <a:off x="507959" y="2852936"/>
            <a:ext cx="8207375" cy="2088232"/>
          </a:xfrm>
        </p:spPr>
        <p:txBody>
          <a:bodyPr/>
          <a:lstStyle/>
          <a:p>
            <a:endParaRPr lang="de-DE" dirty="0"/>
          </a:p>
          <a:p>
            <a:pPr algn="ctr"/>
            <a:endParaRPr lang="de-DE" sz="2800" dirty="0"/>
          </a:p>
          <a:p>
            <a:pPr algn="ctr"/>
            <a:r>
              <a:rPr lang="de-DE" sz="2800" dirty="0" smtClean="0"/>
              <a:t>Kiel, 18. März 2022</a:t>
            </a:r>
          </a:p>
          <a:p>
            <a:pPr algn="ctr"/>
            <a:r>
              <a:rPr lang="de-DE" sz="2800" dirty="0" smtClean="0"/>
              <a:t>Martin Ringat, Ingmar Siehl</a:t>
            </a:r>
          </a:p>
          <a:p>
            <a:pPr algn="ctr"/>
            <a:endParaRPr lang="de-DE" sz="2800" dirty="0"/>
          </a:p>
          <a:p>
            <a:pPr algn="ctr"/>
            <a:endParaRPr lang="de-DE" sz="2800" i="1" dirty="0"/>
          </a:p>
          <a:p>
            <a:endParaRPr lang="de-DE" dirty="0"/>
          </a:p>
          <a:p>
            <a:endParaRPr lang="de-DE" dirty="0"/>
          </a:p>
          <a:p>
            <a:endParaRPr lang="de-DE" dirty="0"/>
          </a:p>
          <a:p>
            <a:endParaRPr lang="de-DE" dirty="0"/>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2285" y="5351223"/>
            <a:ext cx="3736046" cy="1506777"/>
          </a:xfrm>
          <a:prstGeom prst="rect">
            <a:avLst/>
          </a:prstGeom>
        </p:spPr>
      </p:pic>
    </p:spTree>
    <p:extLst>
      <p:ext uri="{BB962C8B-B14F-4D97-AF65-F5344CB8AC3E}">
        <p14:creationId xmlns:p14="http://schemas.microsoft.com/office/powerpoint/2010/main" val="18781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direkt in ProNord</a:t>
            </a:r>
          </a:p>
        </p:txBody>
      </p:sp>
      <p:sp>
        <p:nvSpPr>
          <p:cNvPr id="4" name="Textfeld 3"/>
          <p:cNvSpPr txBox="1"/>
          <p:nvPr/>
        </p:nvSpPr>
        <p:spPr>
          <a:xfrm>
            <a:off x="179512" y="1484784"/>
            <a:ext cx="8574708" cy="6001643"/>
          </a:xfrm>
          <a:prstGeom prst="rect">
            <a:avLst/>
          </a:prstGeom>
          <a:noFill/>
        </p:spPr>
        <p:txBody>
          <a:bodyPr wrap="square" rtlCol="0">
            <a:spAutoFit/>
          </a:bodyPr>
          <a:lstStyle/>
          <a:p>
            <a:endParaRPr lang="de-DE" sz="1600" dirty="0" smtClean="0"/>
          </a:p>
          <a:p>
            <a:pPr marL="285750" indent="-285750">
              <a:buFont typeface="Wingdings" panose="05000000000000000000" pitchFamily="2" charset="2"/>
              <a:buChar char="Ø"/>
            </a:pPr>
            <a:r>
              <a:rPr lang="de-DE" sz="1600" dirty="0" smtClean="0"/>
              <a:t>„</a:t>
            </a:r>
            <a:r>
              <a:rPr lang="de-DE" sz="1600" b="1" dirty="0" smtClean="0"/>
              <a:t>Übersicht</a:t>
            </a:r>
            <a:r>
              <a:rPr lang="de-DE" sz="1600" dirty="0" smtClean="0"/>
              <a:t>“: Eingabe </a:t>
            </a:r>
            <a:r>
              <a:rPr lang="de-DE" sz="1600" dirty="0"/>
              <a:t>der </a:t>
            </a:r>
            <a:r>
              <a:rPr lang="de-DE" sz="1600" dirty="0" smtClean="0"/>
              <a:t>Kontaktdaten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r>
              <a:rPr lang="de-DE" sz="1600" b="1" dirty="0" smtClean="0"/>
              <a:t>Personenidentifizierenden </a:t>
            </a:r>
            <a:r>
              <a:rPr lang="de-DE" sz="1600" b="1" dirty="0"/>
              <a:t>Daten </a:t>
            </a:r>
            <a:r>
              <a:rPr lang="de-DE" sz="1600" dirty="0"/>
              <a:t>und Kontaktdaten sind nur für den Zuwendungsempfänger sichtbar </a:t>
            </a:r>
            <a:r>
              <a:rPr lang="de-DE" sz="1600" dirty="0" smtClean="0"/>
              <a:t>(* </a:t>
            </a:r>
            <a:r>
              <a:rPr lang="de-DE" sz="1600" dirty="0"/>
              <a:t>markierte Angaben)</a:t>
            </a:r>
          </a:p>
          <a:p>
            <a:endParaRPr lang="de-DE" sz="1600" dirty="0" smtClean="0"/>
          </a:p>
          <a:p>
            <a:pPr marL="285750" indent="-285750">
              <a:buFont typeface="Wingdings" panose="05000000000000000000" pitchFamily="2" charset="2"/>
              <a:buChar char="Ø"/>
            </a:pPr>
            <a:r>
              <a:rPr lang="de-DE" sz="1600" dirty="0" smtClean="0"/>
              <a:t>„</a:t>
            </a:r>
            <a:r>
              <a:rPr lang="de-DE" sz="1600" b="1" dirty="0" smtClean="0"/>
              <a:t>Teilnehmenden-Nr</a:t>
            </a:r>
            <a:r>
              <a:rPr lang="de-DE" sz="1600" dirty="0"/>
              <a:t>.“: Die Nummer wird durch den Projektträger vergeben. Jede Nummer darf pro Projekt nur ein Mal vergeben werden (außer in der Aktion B3</a:t>
            </a:r>
            <a:r>
              <a:rPr lang="de-DE" sz="1600" dirty="0" smtClean="0"/>
              <a:t>)</a:t>
            </a:r>
          </a:p>
          <a:p>
            <a:endParaRPr lang="de-DE" sz="1600" dirty="0"/>
          </a:p>
          <a:p>
            <a:pPr marL="285750" indent="-285750">
              <a:buFont typeface="Wingdings" panose="05000000000000000000" pitchFamily="2" charset="2"/>
              <a:buChar char="Ø"/>
            </a:pPr>
            <a:r>
              <a:rPr lang="de-DE" sz="1600" b="1" dirty="0" smtClean="0"/>
              <a:t>E-Mail-Adresse</a:t>
            </a:r>
            <a:r>
              <a:rPr lang="de-DE" sz="1600" dirty="0" smtClean="0"/>
              <a:t> wichtig für Kontaktaufnahme im Rahmen der Evaluierung</a:t>
            </a:r>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2087410"/>
            <a:ext cx="8226688" cy="2431347"/>
          </a:xfrm>
          <a:prstGeom prst="rect">
            <a:avLst/>
          </a:prstGeom>
        </p:spPr>
      </p:pic>
    </p:spTree>
    <p:extLst>
      <p:ext uri="{BB962C8B-B14F-4D97-AF65-F5344CB8AC3E}">
        <p14:creationId xmlns:p14="http://schemas.microsoft.com/office/powerpoint/2010/main" val="2073169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direkt in ProNord</a:t>
            </a:r>
          </a:p>
        </p:txBody>
      </p:sp>
      <p:sp>
        <p:nvSpPr>
          <p:cNvPr id="4" name="Textfeld 3"/>
          <p:cNvSpPr txBox="1"/>
          <p:nvPr/>
        </p:nvSpPr>
        <p:spPr>
          <a:xfrm>
            <a:off x="179512" y="1628800"/>
            <a:ext cx="8574708" cy="4278094"/>
          </a:xfrm>
          <a:prstGeom prst="rect">
            <a:avLst/>
          </a:prstGeom>
          <a:noFill/>
        </p:spPr>
        <p:txBody>
          <a:bodyPr wrap="square" rtlCol="0">
            <a:spAutoFit/>
          </a:bodyPr>
          <a:lstStyle/>
          <a:p>
            <a:endParaRPr lang="de-DE" sz="1600" dirty="0" smtClean="0"/>
          </a:p>
          <a:p>
            <a:pPr marL="285750" indent="-285750">
              <a:buFont typeface="Wingdings" panose="05000000000000000000" pitchFamily="2" charset="2"/>
              <a:buChar char="Ø"/>
            </a:pPr>
            <a:r>
              <a:rPr lang="de-DE" sz="1600" dirty="0" smtClean="0"/>
              <a:t>„</a:t>
            </a:r>
            <a:r>
              <a:rPr lang="de-DE" sz="1600" b="1" dirty="0" smtClean="0"/>
              <a:t>Stammblatt LPA21 Eintritt</a:t>
            </a:r>
            <a:r>
              <a:rPr lang="de-DE" sz="1600" dirty="0" smtClean="0"/>
              <a:t>“: Eingabe </a:t>
            </a:r>
            <a:r>
              <a:rPr lang="de-DE" sz="1600" dirty="0"/>
              <a:t>der </a:t>
            </a:r>
            <a:r>
              <a:rPr lang="de-DE" sz="1600" dirty="0" smtClean="0"/>
              <a:t>Eintrittsindikatoren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r>
              <a:rPr lang="de-DE" sz="1600" dirty="0" smtClean="0"/>
              <a:t>Darstellung mit </a:t>
            </a:r>
            <a:r>
              <a:rPr lang="de-DE" sz="1600" b="1" dirty="0" smtClean="0"/>
              <a:t>unvollständigen</a:t>
            </a:r>
            <a:r>
              <a:rPr lang="de-DE" sz="1600" dirty="0" smtClean="0"/>
              <a:t> Indikatoren (Alter und Erwerbsstatus)</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536741"/>
            <a:ext cx="8770931" cy="2808312"/>
          </a:xfrm>
          <a:prstGeom prst="rect">
            <a:avLst/>
          </a:prstGeom>
        </p:spPr>
      </p:pic>
    </p:spTree>
    <p:extLst>
      <p:ext uri="{BB962C8B-B14F-4D97-AF65-F5344CB8AC3E}">
        <p14:creationId xmlns:p14="http://schemas.microsoft.com/office/powerpoint/2010/main" val="2147281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direkt in ProNord</a:t>
            </a:r>
          </a:p>
        </p:txBody>
      </p:sp>
      <p:sp>
        <p:nvSpPr>
          <p:cNvPr id="4" name="Textfeld 3"/>
          <p:cNvSpPr txBox="1"/>
          <p:nvPr/>
        </p:nvSpPr>
        <p:spPr>
          <a:xfrm>
            <a:off x="179512" y="1628800"/>
            <a:ext cx="8574708" cy="2308324"/>
          </a:xfrm>
          <a:prstGeom prst="rect">
            <a:avLst/>
          </a:prstGeom>
          <a:noFill/>
        </p:spPr>
        <p:txBody>
          <a:bodyPr wrap="square" rtlCol="0">
            <a:spAutoFit/>
          </a:bodyPr>
          <a:lstStyle/>
          <a:p>
            <a:endParaRPr lang="de-DE" sz="1600" dirty="0" smtClean="0"/>
          </a:p>
          <a:p>
            <a:pPr marL="285750" indent="-285750">
              <a:buFont typeface="Wingdings" panose="05000000000000000000" pitchFamily="2" charset="2"/>
              <a:buChar char="Ø"/>
            </a:pPr>
            <a:r>
              <a:rPr lang="de-DE" sz="1600" dirty="0" smtClean="0"/>
              <a:t>„</a:t>
            </a:r>
            <a:r>
              <a:rPr lang="de-DE" sz="1600" b="1" dirty="0" smtClean="0"/>
              <a:t>Stammblatt LPA21 Eintritt</a:t>
            </a:r>
            <a:r>
              <a:rPr lang="de-DE" sz="1600" dirty="0" smtClean="0"/>
              <a:t>“: Eingabe </a:t>
            </a:r>
            <a:r>
              <a:rPr lang="de-DE" sz="1600" dirty="0"/>
              <a:t>der </a:t>
            </a:r>
            <a:r>
              <a:rPr lang="de-DE" sz="1600" dirty="0" smtClean="0"/>
              <a:t>Eintrittsindikatoren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b="1" dirty="0" smtClean="0"/>
              <a:t>Fehlermeldung</a:t>
            </a:r>
            <a:r>
              <a:rPr lang="de-DE" sz="1600" dirty="0" smtClean="0"/>
              <a:t> aufgrund fehlender Daten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1" y="2924944"/>
            <a:ext cx="8859757" cy="3168352"/>
          </a:xfrm>
          <a:prstGeom prst="rect">
            <a:avLst/>
          </a:prstGeom>
        </p:spPr>
      </p:pic>
    </p:spTree>
    <p:extLst>
      <p:ext uri="{BB962C8B-B14F-4D97-AF65-F5344CB8AC3E}">
        <p14:creationId xmlns:p14="http://schemas.microsoft.com/office/powerpoint/2010/main" val="2168665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direkt in ProNord</a:t>
            </a:r>
          </a:p>
        </p:txBody>
      </p:sp>
      <p:sp>
        <p:nvSpPr>
          <p:cNvPr id="4" name="Textfeld 3"/>
          <p:cNvSpPr txBox="1"/>
          <p:nvPr/>
        </p:nvSpPr>
        <p:spPr>
          <a:xfrm>
            <a:off x="179512" y="1628800"/>
            <a:ext cx="8574708" cy="2062103"/>
          </a:xfrm>
          <a:prstGeom prst="rect">
            <a:avLst/>
          </a:prstGeom>
          <a:noFill/>
        </p:spPr>
        <p:txBody>
          <a:bodyPr wrap="square" rtlCol="0">
            <a:spAutoFit/>
          </a:bodyPr>
          <a:lstStyle/>
          <a:p>
            <a:endParaRPr lang="de-DE" sz="1600" dirty="0" smtClean="0"/>
          </a:p>
          <a:p>
            <a:pPr marL="285750" indent="-285750">
              <a:buFont typeface="Wingdings" panose="05000000000000000000" pitchFamily="2" charset="2"/>
              <a:buChar char="Ø"/>
            </a:pPr>
            <a:r>
              <a:rPr lang="de-DE" sz="1600" dirty="0" smtClean="0"/>
              <a:t>„</a:t>
            </a:r>
            <a:r>
              <a:rPr lang="de-DE" sz="1600" b="1" dirty="0" smtClean="0"/>
              <a:t>Stammblatt LPA21 Eintritt</a:t>
            </a:r>
            <a:r>
              <a:rPr lang="de-DE" sz="1600" dirty="0" smtClean="0"/>
              <a:t>“: Eingabe </a:t>
            </a:r>
            <a:r>
              <a:rPr lang="de-DE" sz="1600" dirty="0"/>
              <a:t>der </a:t>
            </a:r>
            <a:r>
              <a:rPr lang="de-DE" sz="1600" dirty="0" smtClean="0"/>
              <a:t>Eintrittsindikatoren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smtClean="0"/>
              <a:t>Erfolgreiche Speicherung nach vollständiger Dateneingabe</a:t>
            </a: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924944"/>
            <a:ext cx="8928992" cy="3087431"/>
          </a:xfrm>
          <a:prstGeom prst="rect">
            <a:avLst/>
          </a:prstGeom>
        </p:spPr>
      </p:pic>
    </p:spTree>
    <p:extLst>
      <p:ext uri="{BB962C8B-B14F-4D97-AF65-F5344CB8AC3E}">
        <p14:creationId xmlns:p14="http://schemas.microsoft.com/office/powerpoint/2010/main" val="51286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direkt in ProNord</a:t>
            </a:r>
          </a:p>
        </p:txBody>
      </p:sp>
      <p:sp>
        <p:nvSpPr>
          <p:cNvPr id="4" name="Textfeld 3"/>
          <p:cNvSpPr txBox="1"/>
          <p:nvPr/>
        </p:nvSpPr>
        <p:spPr>
          <a:xfrm>
            <a:off x="179512" y="1556792"/>
            <a:ext cx="8574708" cy="5016758"/>
          </a:xfrm>
          <a:prstGeom prst="rect">
            <a:avLst/>
          </a:prstGeom>
          <a:noFill/>
        </p:spPr>
        <p:txBody>
          <a:bodyPr wrap="square" rtlCol="0">
            <a:spAutoFit/>
          </a:bodyPr>
          <a:lstStyle/>
          <a:p>
            <a:endParaRPr lang="de-DE" sz="1600" dirty="0" smtClean="0"/>
          </a:p>
          <a:p>
            <a:pPr marL="285750" indent="-285750">
              <a:buFont typeface="Wingdings" panose="05000000000000000000" pitchFamily="2" charset="2"/>
              <a:buChar char="Ø"/>
            </a:pPr>
            <a:r>
              <a:rPr lang="de-DE" sz="1600" dirty="0" smtClean="0"/>
              <a:t>„</a:t>
            </a:r>
            <a:r>
              <a:rPr lang="de-DE" sz="1600" b="1" dirty="0" smtClean="0"/>
              <a:t>Stammblatt LPA21 Austritt</a:t>
            </a:r>
            <a:r>
              <a:rPr lang="de-DE" sz="1600" dirty="0" smtClean="0"/>
              <a:t>“: Eingabe </a:t>
            </a:r>
            <a:r>
              <a:rPr lang="de-DE" sz="1600" dirty="0"/>
              <a:t>der </a:t>
            </a:r>
            <a:r>
              <a:rPr lang="de-DE" sz="1600" dirty="0" smtClean="0"/>
              <a:t>Austrittsindikatoren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a:lnSpc>
                <a:spcPct val="100000"/>
              </a:lnSpc>
            </a:pPr>
            <a:endParaRPr lang="de-DE" sz="1600" dirty="0" smtClean="0"/>
          </a:p>
          <a:p>
            <a:pPr marL="285750" indent="-285750">
              <a:lnSpc>
                <a:spcPct val="100000"/>
              </a:lnSpc>
              <a:buFont typeface="Wingdings" panose="05000000000000000000" pitchFamily="2" charset="2"/>
              <a:buChar char="Ø"/>
            </a:pPr>
            <a:r>
              <a:rPr lang="de-DE" sz="1600" b="1" dirty="0" smtClean="0"/>
              <a:t>Sonderfall </a:t>
            </a:r>
            <a:r>
              <a:rPr lang="de-DE" sz="1600" b="1" dirty="0"/>
              <a:t>Teilnehmender tritt im Projekt mehrfach ein</a:t>
            </a:r>
            <a:r>
              <a:rPr lang="de-DE" sz="1600" dirty="0"/>
              <a:t>: Löschung des ursprünglich erfassten Austritts und ersetzen durch Angaben des endgültigen Austritts aus dem Projekt</a:t>
            </a:r>
          </a:p>
          <a:p>
            <a:pPr marL="285750" indent="-285750">
              <a:lnSpc>
                <a:spcPct val="100000"/>
              </a:lnSpc>
              <a:buFont typeface="Wingdings" panose="05000000000000000000" pitchFamily="2" charset="2"/>
              <a:buChar char="Ø"/>
            </a:pPr>
            <a:endParaRPr lang="de-DE" sz="16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0" y="2218511"/>
            <a:ext cx="7964128" cy="3364831"/>
          </a:xfrm>
          <a:prstGeom prst="rect">
            <a:avLst/>
          </a:prstGeom>
        </p:spPr>
      </p:pic>
    </p:spTree>
    <p:extLst>
      <p:ext uri="{BB962C8B-B14F-4D97-AF65-F5344CB8AC3E}">
        <p14:creationId xmlns:p14="http://schemas.microsoft.com/office/powerpoint/2010/main" val="162030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direkt in ProNord</a:t>
            </a:r>
          </a:p>
        </p:txBody>
      </p:sp>
      <p:sp>
        <p:nvSpPr>
          <p:cNvPr id="4" name="Textfeld 3"/>
          <p:cNvSpPr txBox="1"/>
          <p:nvPr/>
        </p:nvSpPr>
        <p:spPr>
          <a:xfrm>
            <a:off x="179512" y="1556792"/>
            <a:ext cx="8574708" cy="4031873"/>
          </a:xfrm>
          <a:prstGeom prst="rect">
            <a:avLst/>
          </a:prstGeom>
          <a:noFill/>
        </p:spPr>
        <p:txBody>
          <a:bodyPr wrap="square" rtlCol="0">
            <a:spAutoFit/>
          </a:bodyPr>
          <a:lstStyle/>
          <a:p>
            <a:endParaRPr lang="de-DE" sz="1600" dirty="0"/>
          </a:p>
          <a:p>
            <a:pPr marL="285750" indent="-285750">
              <a:buFont typeface="Wingdings" panose="05000000000000000000" pitchFamily="2" charset="2"/>
              <a:buChar char="Ø"/>
            </a:pPr>
            <a:r>
              <a:rPr lang="de-DE" sz="1600" b="1" dirty="0" smtClean="0"/>
              <a:t>„Teilnehmerliste“: </a:t>
            </a:r>
            <a:r>
              <a:rPr lang="de-DE" sz="1600" dirty="0" smtClean="0"/>
              <a:t>Übersicht nach erfolgreicher Dateneingabe</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dirty="0" smtClean="0"/>
              <a:t>Möglichkeit über das rote Kreuz einzelne </a:t>
            </a:r>
            <a:r>
              <a:rPr lang="de-DE" sz="1600" b="1" dirty="0"/>
              <a:t>Datensätze zu „deaktivieren</a:t>
            </a:r>
            <a:r>
              <a:rPr lang="de-DE" sz="1600" dirty="0"/>
              <a:t>“ </a:t>
            </a:r>
            <a:r>
              <a:rPr lang="de-DE" sz="1600" dirty="0" smtClean="0"/>
              <a:t>(= löschen</a:t>
            </a:r>
            <a:r>
              <a:rPr lang="de-DE" sz="1600" dirty="0"/>
              <a:t>)</a:t>
            </a:r>
          </a:p>
          <a:p>
            <a:endParaRPr lang="de-DE" sz="1600" dirty="0" smtClean="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619744"/>
            <a:ext cx="8820472" cy="1937907"/>
          </a:xfrm>
          <a:prstGeom prst="rect">
            <a:avLst/>
          </a:prstGeom>
        </p:spPr>
      </p:pic>
    </p:spTree>
    <p:extLst>
      <p:ext uri="{BB962C8B-B14F-4D97-AF65-F5344CB8AC3E}">
        <p14:creationId xmlns:p14="http://schemas.microsoft.com/office/powerpoint/2010/main" val="3687448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in ProNord über Excel-Importlisten</a:t>
            </a:r>
          </a:p>
        </p:txBody>
      </p:sp>
      <p:sp>
        <p:nvSpPr>
          <p:cNvPr id="4" name="Textfeld 3"/>
          <p:cNvSpPr txBox="1"/>
          <p:nvPr/>
        </p:nvSpPr>
        <p:spPr>
          <a:xfrm>
            <a:off x="179512" y="1628800"/>
            <a:ext cx="8574708" cy="5755422"/>
          </a:xfrm>
          <a:prstGeom prst="rect">
            <a:avLst/>
          </a:prstGeom>
          <a:noFill/>
        </p:spPr>
        <p:txBody>
          <a:bodyPr wrap="square" rtlCol="0">
            <a:spAutoFit/>
          </a:bodyPr>
          <a:lstStyle/>
          <a:p>
            <a:endParaRPr lang="de-DE" sz="1600" dirty="0" smtClean="0"/>
          </a:p>
          <a:p>
            <a:pPr marL="285750" indent="-285750">
              <a:buFont typeface="Wingdings" panose="05000000000000000000" pitchFamily="2" charset="2"/>
              <a:buChar char="Ø"/>
            </a:pPr>
            <a:r>
              <a:rPr lang="de-DE" sz="1600" b="1" dirty="0"/>
              <a:t>Vorteil</a:t>
            </a:r>
            <a:r>
              <a:rPr lang="de-DE" sz="1600" dirty="0"/>
              <a:t>: Hochladen von beliebig vielen Datensätzen über Excel-Tabellen möglich</a:t>
            </a:r>
          </a:p>
          <a:p>
            <a:pPr marL="285750" indent="-285750">
              <a:buFont typeface="Wingdings" panose="05000000000000000000" pitchFamily="2" charset="2"/>
              <a:buChar char="Ø"/>
            </a:pPr>
            <a:endParaRPr lang="de-DE" sz="1600" b="1" dirty="0"/>
          </a:p>
          <a:p>
            <a:pPr marL="285750" indent="-285750">
              <a:buFont typeface="Wingdings" panose="05000000000000000000" pitchFamily="2" charset="2"/>
              <a:buChar char="Ø"/>
            </a:pPr>
            <a:endParaRPr lang="de-DE" sz="1600" b="1" dirty="0" smtClean="0"/>
          </a:p>
          <a:p>
            <a:pPr marL="285750" indent="-285750">
              <a:buFont typeface="Wingdings" panose="05000000000000000000" pitchFamily="2" charset="2"/>
              <a:buChar char="Ø"/>
            </a:pPr>
            <a:endParaRPr lang="de-DE" sz="1600" b="1" dirty="0"/>
          </a:p>
          <a:p>
            <a:pPr marL="285750" indent="-285750">
              <a:buFont typeface="Wingdings" panose="05000000000000000000" pitchFamily="2" charset="2"/>
              <a:buChar char="Ø"/>
            </a:pPr>
            <a:endParaRPr lang="de-DE" sz="1600" b="1" dirty="0" smtClean="0"/>
          </a:p>
          <a:p>
            <a:endParaRPr lang="de-DE" sz="1600" b="1" dirty="0" smtClean="0"/>
          </a:p>
          <a:p>
            <a:pPr lvl="1"/>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r>
              <a:rPr lang="de-DE" sz="1600" dirty="0" smtClean="0"/>
              <a:t>„</a:t>
            </a:r>
            <a:r>
              <a:rPr lang="de-DE" sz="1600" b="1" dirty="0" smtClean="0"/>
              <a:t>Import</a:t>
            </a:r>
            <a:r>
              <a:rPr lang="de-DE" sz="1600" dirty="0" smtClean="0"/>
              <a:t>“: Hochladen der Excel-Importlisten (</a:t>
            </a:r>
            <a:r>
              <a:rPr lang="de-DE" sz="1600" b="1" dirty="0" smtClean="0"/>
              <a:t>Kontakt, Eintritt, Austritt</a:t>
            </a:r>
            <a:r>
              <a:rPr lang="de-DE" sz="1600" dirty="0" smtClean="0"/>
              <a:t>)</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b="1" dirty="0" smtClean="0"/>
              <a:t>Reihenfolge</a:t>
            </a:r>
            <a:r>
              <a:rPr lang="de-DE" sz="1600" dirty="0" smtClean="0"/>
              <a:t>: Kontaktdaten =&gt; Eintrittsdaten =&gt; Austrittsdaten</a:t>
            </a:r>
          </a:p>
          <a:p>
            <a:endParaRPr lang="de-DE" sz="1600" b="1" dirty="0"/>
          </a:p>
          <a:p>
            <a:pPr marL="285750" indent="-285750">
              <a:buFont typeface="Wingdings" panose="05000000000000000000" pitchFamily="2" charset="2"/>
              <a:buChar char="Ø"/>
            </a:pPr>
            <a:r>
              <a:rPr lang="de-DE" sz="1600" b="1" dirty="0" smtClean="0"/>
              <a:t>Hinweis: mehrfaches Hochladen </a:t>
            </a:r>
            <a:r>
              <a:rPr lang="de-DE" sz="1600" dirty="0" smtClean="0"/>
              <a:t>möglich, wobei bestehende Datensätze mit der gleichen Teilnehmenden-Nr. überschrieben werden</a:t>
            </a:r>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smtClean="0"/>
          </a:p>
          <a:p>
            <a:pPr marL="742950" lvl="1" indent="-285750">
              <a:buFont typeface="Wingdings" panose="05000000000000000000" pitchFamily="2" charset="2"/>
              <a:buChar char="Ø"/>
            </a:pPr>
            <a:endParaRPr lang="de-DE" sz="1600" dirty="0"/>
          </a:p>
          <a:p>
            <a:pPr marL="742950" lvl="1"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4" y="2420888"/>
            <a:ext cx="8820472" cy="1582565"/>
          </a:xfrm>
          <a:prstGeom prst="rect">
            <a:avLst/>
          </a:prstGeom>
        </p:spPr>
      </p:pic>
    </p:spTree>
    <p:extLst>
      <p:ext uri="{BB962C8B-B14F-4D97-AF65-F5344CB8AC3E}">
        <p14:creationId xmlns:p14="http://schemas.microsoft.com/office/powerpoint/2010/main" val="3447909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smtClean="0"/>
              <a:t>Datenerfassung über Excel-Importliste Kontakt</a:t>
            </a:r>
            <a:endParaRPr lang="de-DE" sz="2000" dirty="0"/>
          </a:p>
        </p:txBody>
      </p:sp>
      <p:sp>
        <p:nvSpPr>
          <p:cNvPr id="4" name="Textfeld 3"/>
          <p:cNvSpPr txBox="1"/>
          <p:nvPr/>
        </p:nvSpPr>
        <p:spPr>
          <a:xfrm>
            <a:off x="323528" y="1772816"/>
            <a:ext cx="8574708" cy="1323439"/>
          </a:xfrm>
          <a:prstGeom prst="rect">
            <a:avLst/>
          </a:prstGeom>
          <a:noFill/>
        </p:spPr>
        <p:txBody>
          <a:bodyPr wrap="square" rtlCol="0">
            <a:spAutoFit/>
          </a:bodyPr>
          <a:lstStyle/>
          <a:p>
            <a:endParaRPr lang="de-DE" sz="1600" dirty="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65976"/>
            <a:ext cx="7344816" cy="4643571"/>
          </a:xfrm>
          <a:prstGeom prst="rect">
            <a:avLst/>
          </a:prstGeom>
        </p:spPr>
      </p:pic>
    </p:spTree>
    <p:extLst>
      <p:ext uri="{BB962C8B-B14F-4D97-AF65-F5344CB8AC3E}">
        <p14:creationId xmlns:p14="http://schemas.microsoft.com/office/powerpoint/2010/main" val="1847907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über Excel-Importliste </a:t>
            </a:r>
            <a:r>
              <a:rPr lang="de-DE" sz="2000" dirty="0" smtClean="0"/>
              <a:t>Eintritt</a:t>
            </a:r>
            <a:endParaRPr lang="de-DE" sz="2000" dirty="0"/>
          </a:p>
        </p:txBody>
      </p:sp>
      <p:sp>
        <p:nvSpPr>
          <p:cNvPr id="4" name="Textfeld 3"/>
          <p:cNvSpPr txBox="1"/>
          <p:nvPr/>
        </p:nvSpPr>
        <p:spPr>
          <a:xfrm>
            <a:off x="323528" y="1772816"/>
            <a:ext cx="8574708" cy="2062103"/>
          </a:xfrm>
          <a:prstGeom prst="rect">
            <a:avLst/>
          </a:prstGeom>
          <a:noFill/>
        </p:spPr>
        <p:txBody>
          <a:bodyPr wrap="square" rtlCol="0">
            <a:spAutoFit/>
          </a:bodyPr>
          <a:lstStyle/>
          <a:p>
            <a:pPr marL="285750" indent="-285750">
              <a:buFont typeface="Wingdings" panose="05000000000000000000" pitchFamily="2" charset="2"/>
              <a:buChar char="Ø"/>
            </a:pPr>
            <a:r>
              <a:rPr lang="de-DE" sz="1600" b="1" dirty="0" smtClean="0"/>
              <a:t>Hinweis</a:t>
            </a:r>
            <a:r>
              <a:rPr lang="de-DE" sz="1600" dirty="0" smtClean="0"/>
              <a:t>: Eingaben werden nur entsprechend der </a:t>
            </a:r>
            <a:r>
              <a:rPr lang="de-DE" sz="1600" b="1" dirty="0" smtClean="0"/>
              <a:t>vorgegebenen Auswahlmöglichkeiten </a:t>
            </a:r>
            <a:r>
              <a:rPr lang="de-DE" sz="1600" dirty="0" smtClean="0"/>
              <a:t>akzeptiert (siehe hellblaue Zeile)</a:t>
            </a:r>
          </a:p>
          <a:p>
            <a:endParaRPr lang="de-DE" sz="1600" dirty="0" smtClean="0"/>
          </a:p>
          <a:p>
            <a:pPr marL="285750" indent="-285750">
              <a:buFont typeface="Wingdings" panose="05000000000000000000" pitchFamily="2" charset="2"/>
              <a:buChar char="Ø"/>
            </a:pPr>
            <a:r>
              <a:rPr lang="de-DE" sz="1600" dirty="0" smtClean="0"/>
              <a:t>Speicherung nur von </a:t>
            </a:r>
            <a:r>
              <a:rPr lang="de-DE" sz="1600" b="1" dirty="0" smtClean="0"/>
              <a:t>vollständigen</a:t>
            </a:r>
            <a:r>
              <a:rPr lang="de-DE" sz="1600" dirty="0" smtClean="0"/>
              <a:t> und </a:t>
            </a:r>
            <a:r>
              <a:rPr lang="de-DE" sz="1600" b="1" dirty="0" smtClean="0"/>
              <a:t>plausiblen</a:t>
            </a:r>
            <a:r>
              <a:rPr lang="de-DE" sz="1600" dirty="0" smtClean="0"/>
              <a:t> Datensätzen möglich</a:t>
            </a:r>
            <a:endParaRPr lang="de-DE" sz="1600" dirty="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64" y="2996952"/>
            <a:ext cx="8898236" cy="2823359"/>
          </a:xfrm>
          <a:prstGeom prst="rect">
            <a:avLst/>
          </a:prstGeom>
        </p:spPr>
      </p:pic>
    </p:spTree>
    <p:extLst>
      <p:ext uri="{BB962C8B-B14F-4D97-AF65-F5344CB8AC3E}">
        <p14:creationId xmlns:p14="http://schemas.microsoft.com/office/powerpoint/2010/main" val="3404105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smtClean="0"/>
              <a:t>Datenerfassung </a:t>
            </a:r>
            <a:r>
              <a:rPr lang="de-DE" sz="2000" dirty="0"/>
              <a:t>über Excel-Importlisten</a:t>
            </a:r>
          </a:p>
        </p:txBody>
      </p:sp>
      <p:sp>
        <p:nvSpPr>
          <p:cNvPr id="4" name="Textfeld 3"/>
          <p:cNvSpPr txBox="1"/>
          <p:nvPr/>
        </p:nvSpPr>
        <p:spPr>
          <a:xfrm>
            <a:off x="251520" y="1628801"/>
            <a:ext cx="8562280" cy="4278094"/>
          </a:xfrm>
          <a:prstGeom prst="rect">
            <a:avLst/>
          </a:prstGeom>
          <a:noFill/>
        </p:spPr>
        <p:txBody>
          <a:bodyPr wrap="square" rtlCol="0">
            <a:spAutoFit/>
          </a:bodyPr>
          <a:lstStyle/>
          <a:p>
            <a:endParaRPr lang="de-DE" sz="1600" dirty="0" smtClean="0"/>
          </a:p>
          <a:p>
            <a:pPr marL="285750" indent="-285750">
              <a:buFont typeface="Wingdings" panose="05000000000000000000" pitchFamily="2" charset="2"/>
              <a:buChar char="Ø"/>
            </a:pPr>
            <a:r>
              <a:rPr lang="de-DE" sz="1600" dirty="0" smtClean="0"/>
              <a:t>Importseite mit </a:t>
            </a:r>
            <a:r>
              <a:rPr lang="de-DE" sz="1600" b="1" dirty="0" smtClean="0"/>
              <a:t>Fehlermeldung </a:t>
            </a:r>
            <a:r>
              <a:rPr lang="de-DE" sz="1600" dirty="0" smtClean="0"/>
              <a:t>bei Eintrittsindikatoren</a:t>
            </a:r>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b="1" dirty="0"/>
          </a:p>
          <a:p>
            <a:pPr marL="285750" indent="-285750">
              <a:buFont typeface="Wingdings" panose="05000000000000000000" pitchFamily="2" charset="2"/>
              <a:buChar char="Ø"/>
            </a:pPr>
            <a:endParaRPr lang="de-DE" sz="1600" b="1" dirty="0" smtClean="0"/>
          </a:p>
          <a:p>
            <a:pPr marL="285750" indent="-285750">
              <a:buFont typeface="Wingdings" panose="05000000000000000000" pitchFamily="2" charset="2"/>
              <a:buChar char="Ø"/>
            </a:pPr>
            <a:endParaRPr lang="de-DE" sz="1600" b="1" dirty="0"/>
          </a:p>
          <a:p>
            <a:pPr marL="285750" indent="-285750">
              <a:buFont typeface="Wingdings" panose="05000000000000000000" pitchFamily="2" charset="2"/>
              <a:buChar char="Ø"/>
            </a:pPr>
            <a:endParaRPr lang="de-DE" sz="1600" b="1" dirty="0" smtClean="0"/>
          </a:p>
          <a:p>
            <a:pPr marL="285750" indent="-285750">
              <a:buFont typeface="Wingdings" panose="05000000000000000000" pitchFamily="2" charset="2"/>
              <a:buChar char="Ø"/>
            </a:pPr>
            <a:endParaRPr lang="de-DE" sz="1600" b="1" dirty="0"/>
          </a:p>
          <a:p>
            <a:pPr marL="285750" indent="-285750">
              <a:buFont typeface="Wingdings" panose="05000000000000000000" pitchFamily="2" charset="2"/>
              <a:buChar char="Ø"/>
            </a:pPr>
            <a:endParaRPr lang="de-DE" sz="1600" b="1" dirty="0" smtClean="0"/>
          </a:p>
          <a:p>
            <a:pPr marL="285750" indent="-285750">
              <a:buFont typeface="Wingdings" panose="05000000000000000000" pitchFamily="2" charset="2"/>
              <a:buChar char="Ø"/>
            </a:pPr>
            <a:endParaRPr lang="de-DE" sz="1600" b="1" dirty="0"/>
          </a:p>
          <a:p>
            <a:pPr marL="285750" indent="-285750">
              <a:buFont typeface="Wingdings" panose="05000000000000000000" pitchFamily="2" charset="2"/>
              <a:buChar char="Ø"/>
            </a:pPr>
            <a:endParaRPr lang="de-DE" sz="1600" b="1" dirty="0" smtClean="0"/>
          </a:p>
          <a:p>
            <a:pPr marL="285750" indent="-285750">
              <a:buFont typeface="Wingdings" panose="05000000000000000000" pitchFamily="2" charset="2"/>
              <a:buChar char="Ø"/>
            </a:pPr>
            <a:endParaRPr lang="de-DE" sz="1600" b="1" dirty="0"/>
          </a:p>
          <a:p>
            <a:pPr marL="285750" indent="-285750">
              <a:buFont typeface="Wingdings" panose="05000000000000000000" pitchFamily="2" charset="2"/>
              <a:buChar char="Ø"/>
            </a:pPr>
            <a:endParaRPr lang="de-DE" sz="1600" b="1" dirty="0" smtClean="0"/>
          </a:p>
          <a:p>
            <a:endParaRPr lang="de-DE" sz="1600" b="1" dirty="0" smtClean="0"/>
          </a:p>
          <a:p>
            <a:pPr lvl="1"/>
            <a:endParaRPr lang="de-DE" sz="1600" dirty="0"/>
          </a:p>
          <a:p>
            <a:pPr marL="285750" indent="-285750">
              <a:buFont typeface="Wingdings" panose="05000000000000000000" pitchFamily="2" charset="2"/>
              <a:buChar char="Ø"/>
            </a:pPr>
            <a:r>
              <a:rPr lang="de-DE" sz="1600" b="1" dirty="0" smtClean="0"/>
              <a:t>Lösung</a:t>
            </a:r>
            <a:r>
              <a:rPr lang="de-DE" sz="1600" dirty="0" smtClean="0"/>
              <a:t>: Fehlende Indikatoren in der Excel-Datei nachtragen und erneut hochladen</a:t>
            </a:r>
            <a:endParaRPr lang="de-DE" sz="16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276872"/>
            <a:ext cx="8968184" cy="3089664"/>
          </a:xfrm>
          <a:prstGeom prst="rect">
            <a:avLst/>
          </a:prstGeom>
        </p:spPr>
      </p:pic>
    </p:spTree>
    <p:extLst>
      <p:ext uri="{BB962C8B-B14F-4D97-AF65-F5344CB8AC3E}">
        <p14:creationId xmlns:p14="http://schemas.microsoft.com/office/powerpoint/2010/main" val="2878298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smtClean="0"/>
              <a:t>Programm</a:t>
            </a:r>
            <a:endParaRPr lang="de-DE" sz="2000" dirty="0"/>
          </a:p>
        </p:txBody>
      </p:sp>
      <p:sp>
        <p:nvSpPr>
          <p:cNvPr id="4" name="Textfeld 3"/>
          <p:cNvSpPr txBox="1"/>
          <p:nvPr/>
        </p:nvSpPr>
        <p:spPr>
          <a:xfrm>
            <a:off x="278122" y="1700808"/>
            <a:ext cx="8574708" cy="3816429"/>
          </a:xfrm>
          <a:prstGeom prst="rect">
            <a:avLst/>
          </a:prstGeom>
          <a:noFill/>
        </p:spPr>
        <p:txBody>
          <a:bodyPr wrap="square" rtlCol="0">
            <a:spAutoFit/>
          </a:bodyPr>
          <a:lstStyle/>
          <a:p>
            <a:pPr>
              <a:lnSpc>
                <a:spcPct val="100000"/>
              </a:lnSpc>
            </a:pPr>
            <a:endParaRPr lang="de-DE" sz="1600" dirty="0" smtClean="0"/>
          </a:p>
          <a:p>
            <a:pPr>
              <a:lnSpc>
                <a:spcPct val="100000"/>
              </a:lnSpc>
            </a:pPr>
            <a:r>
              <a:rPr lang="de-DE" b="1" dirty="0" smtClean="0"/>
              <a:t>Geplanter Ablauf:</a:t>
            </a:r>
          </a:p>
          <a:p>
            <a:pPr>
              <a:lnSpc>
                <a:spcPct val="100000"/>
              </a:lnSpc>
            </a:pPr>
            <a:endParaRPr lang="de-DE" b="1" dirty="0"/>
          </a:p>
          <a:p>
            <a:pPr marL="342900" indent="-342900">
              <a:lnSpc>
                <a:spcPct val="100000"/>
              </a:lnSpc>
              <a:buAutoNum type="arabicPeriod"/>
            </a:pPr>
            <a:r>
              <a:rPr lang="de-DE" b="1" dirty="0" smtClean="0"/>
              <a:t>Blick in die EU-Verordnungen und Förderkriterien: Was ist neu?</a:t>
            </a:r>
          </a:p>
          <a:p>
            <a:pPr marL="342900" indent="-342900">
              <a:lnSpc>
                <a:spcPct val="100000"/>
              </a:lnSpc>
              <a:buAutoNum type="arabicPeriod"/>
            </a:pPr>
            <a:endParaRPr lang="de-DE" b="1" dirty="0"/>
          </a:p>
          <a:p>
            <a:pPr marL="342900" indent="-342900">
              <a:lnSpc>
                <a:spcPct val="100000"/>
              </a:lnSpc>
              <a:buAutoNum type="arabicPeriod"/>
            </a:pPr>
            <a:r>
              <a:rPr lang="de-DE" b="1" dirty="0" smtClean="0"/>
              <a:t>Die Teilnehmenden-Erfassungsbögen für den ESF in Schleswig-Holstein</a:t>
            </a:r>
          </a:p>
          <a:p>
            <a:pPr marL="342900" indent="-342900">
              <a:lnSpc>
                <a:spcPct val="100000"/>
              </a:lnSpc>
              <a:buAutoNum type="arabicPeriod"/>
            </a:pPr>
            <a:endParaRPr lang="de-DE" b="1" dirty="0"/>
          </a:p>
          <a:p>
            <a:pPr marL="342900" indent="-342900">
              <a:lnSpc>
                <a:spcPct val="100000"/>
              </a:lnSpc>
              <a:buAutoNum type="arabicPeriod"/>
            </a:pPr>
            <a:r>
              <a:rPr lang="de-DE" b="1" dirty="0" smtClean="0"/>
              <a:t>Hinweise auf die Umsetzung in Pro Nord</a:t>
            </a:r>
          </a:p>
          <a:p>
            <a:pPr marL="342900" indent="-342900">
              <a:lnSpc>
                <a:spcPct val="100000"/>
              </a:lnSpc>
              <a:buAutoNum type="arabicPeriod"/>
            </a:pPr>
            <a:endParaRPr lang="de-DE" b="1" dirty="0"/>
          </a:p>
          <a:p>
            <a:pPr marL="342900" indent="-342900">
              <a:lnSpc>
                <a:spcPct val="100000"/>
              </a:lnSpc>
              <a:buAutoNum type="arabicPeriod"/>
            </a:pPr>
            <a:r>
              <a:rPr lang="de-DE" b="1" dirty="0" smtClean="0"/>
              <a:t>Klärung von offenen Fragen</a:t>
            </a:r>
          </a:p>
          <a:p>
            <a:pPr marL="285750" indent="-285750">
              <a:lnSpc>
                <a:spcPct val="100000"/>
              </a:lnSpc>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smtClean="0"/>
          </a:p>
          <a:p>
            <a:pPr marL="285750" indent="-285750">
              <a:lnSpc>
                <a:spcPct val="100000"/>
              </a:lnSpc>
              <a:buFont typeface="Wingdings" panose="05000000000000000000" pitchFamily="2" charset="2"/>
              <a:buChar char="Ø"/>
            </a:pPr>
            <a:endParaRPr lang="de-DE" sz="1600" dirty="0"/>
          </a:p>
        </p:txBody>
      </p:sp>
    </p:spTree>
    <p:extLst>
      <p:ext uri="{BB962C8B-B14F-4D97-AF65-F5344CB8AC3E}">
        <p14:creationId xmlns:p14="http://schemas.microsoft.com/office/powerpoint/2010/main" val="3467145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über Excel-Importliste </a:t>
            </a:r>
            <a:r>
              <a:rPr lang="de-DE" sz="2000" dirty="0" smtClean="0"/>
              <a:t>Austritt</a:t>
            </a:r>
            <a:endParaRPr lang="de-DE" sz="2000" dirty="0"/>
          </a:p>
        </p:txBody>
      </p:sp>
      <p:sp>
        <p:nvSpPr>
          <p:cNvPr id="4" name="Textfeld 3"/>
          <p:cNvSpPr txBox="1"/>
          <p:nvPr/>
        </p:nvSpPr>
        <p:spPr>
          <a:xfrm>
            <a:off x="323528" y="1772816"/>
            <a:ext cx="8574708" cy="1323439"/>
          </a:xfrm>
          <a:prstGeom prst="rect">
            <a:avLst/>
          </a:prstGeom>
          <a:noFill/>
        </p:spPr>
        <p:txBody>
          <a:bodyPr wrap="square" rtlCol="0">
            <a:spAutoFit/>
          </a:bodyPr>
          <a:lstStyle/>
          <a:p>
            <a:r>
              <a:rPr lang="de-DE" sz="1600" dirty="0" smtClean="0"/>
              <a:t> </a:t>
            </a:r>
            <a:endParaRPr lang="de-DE" sz="1600" dirty="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492896"/>
            <a:ext cx="9036496" cy="2335601"/>
          </a:xfrm>
          <a:prstGeom prst="rect">
            <a:avLst/>
          </a:prstGeom>
        </p:spPr>
      </p:pic>
    </p:spTree>
    <p:extLst>
      <p:ext uri="{BB962C8B-B14F-4D97-AF65-F5344CB8AC3E}">
        <p14:creationId xmlns:p14="http://schemas.microsoft.com/office/powerpoint/2010/main" val="66909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smtClean="0"/>
              <a:t>Weitere Abfragemöglichkeiten in ProNord</a:t>
            </a:r>
            <a:endParaRPr lang="de-DE" sz="2000" dirty="0"/>
          </a:p>
        </p:txBody>
      </p:sp>
      <p:sp>
        <p:nvSpPr>
          <p:cNvPr id="4" name="Textfeld 3"/>
          <p:cNvSpPr txBox="1"/>
          <p:nvPr/>
        </p:nvSpPr>
        <p:spPr>
          <a:xfrm>
            <a:off x="323528" y="1844824"/>
            <a:ext cx="8574708" cy="2554545"/>
          </a:xfrm>
          <a:prstGeom prst="rect">
            <a:avLst/>
          </a:prstGeom>
          <a:noFill/>
        </p:spPr>
        <p:txBody>
          <a:bodyPr wrap="square" rtlCol="0">
            <a:spAutoFit/>
          </a:bodyPr>
          <a:lstStyle/>
          <a:p>
            <a:r>
              <a:rPr lang="de-DE" sz="1600" dirty="0" smtClean="0"/>
              <a:t> </a:t>
            </a:r>
            <a:endParaRPr lang="de-DE" sz="1600" dirty="0"/>
          </a:p>
          <a:p>
            <a:pPr marL="285750" indent="-285750">
              <a:lnSpc>
                <a:spcPct val="100000"/>
              </a:lnSpc>
              <a:buFont typeface="Wingdings" panose="05000000000000000000" pitchFamily="2" charset="2"/>
              <a:buChar char="Ø"/>
            </a:pPr>
            <a:r>
              <a:rPr lang="de-DE" sz="1600" dirty="0" smtClean="0"/>
              <a:t>Unter dem Link </a:t>
            </a:r>
            <a:r>
              <a:rPr lang="de-DE" sz="1600" b="1" dirty="0" smtClean="0"/>
              <a:t>Kommunikation</a:t>
            </a:r>
            <a:r>
              <a:rPr lang="de-DE" sz="1600" dirty="0" smtClean="0"/>
              <a:t> werden </a:t>
            </a:r>
            <a:r>
              <a:rPr lang="de-DE" sz="1600" b="1" dirty="0" smtClean="0"/>
              <a:t>nachfolgende Abfragen </a:t>
            </a:r>
            <a:r>
              <a:rPr lang="de-DE" sz="1600" dirty="0" smtClean="0"/>
              <a:t>zu finden sein:</a:t>
            </a:r>
          </a:p>
          <a:p>
            <a:pPr marL="285750" indent="-285750">
              <a:lnSpc>
                <a:spcPct val="100000"/>
              </a:lnSpc>
              <a:buFont typeface="Wingdings" panose="05000000000000000000" pitchFamily="2" charset="2"/>
              <a:buChar char="Ø"/>
            </a:pPr>
            <a:endParaRPr lang="de-DE" sz="1600" dirty="0"/>
          </a:p>
          <a:p>
            <a:pPr marL="742950" lvl="1" indent="-285750">
              <a:buFont typeface="Wingdings" panose="05000000000000000000" pitchFamily="2" charset="2"/>
              <a:buChar char="Ø"/>
            </a:pPr>
            <a:r>
              <a:rPr lang="de-DE" sz="1600" b="1" dirty="0" smtClean="0"/>
              <a:t>Auswertungen</a:t>
            </a:r>
            <a:r>
              <a:rPr lang="de-DE" sz="1600" dirty="0" smtClean="0"/>
              <a:t>: tabellarische Übersicht aller erfassten Datensätze</a:t>
            </a:r>
          </a:p>
          <a:p>
            <a:pPr marL="742950" lvl="1" indent="-285750">
              <a:buFont typeface="Wingdings" panose="05000000000000000000" pitchFamily="2" charset="2"/>
              <a:buChar char="Ø"/>
            </a:pPr>
            <a:endParaRPr lang="de-DE" sz="1600" dirty="0" smtClean="0"/>
          </a:p>
          <a:p>
            <a:pPr marL="742950" lvl="1" indent="-285750">
              <a:buFont typeface="Wingdings" panose="05000000000000000000" pitchFamily="2" charset="2"/>
              <a:buChar char="Ø"/>
            </a:pPr>
            <a:r>
              <a:rPr lang="de-DE" sz="1600" b="1" dirty="0" smtClean="0"/>
              <a:t>Teilnehmenden-Status</a:t>
            </a:r>
            <a:r>
              <a:rPr lang="de-DE" sz="1600" dirty="0" smtClean="0"/>
              <a:t>: Übersicht zur Vollständigkeit und Plausibilität aller erfassten Datensätze</a:t>
            </a:r>
          </a:p>
          <a:p>
            <a:pPr marL="742950" lvl="1" indent="-285750">
              <a:buFont typeface="Wingdings" panose="05000000000000000000" pitchFamily="2" charset="2"/>
              <a:buChar char="Ø"/>
            </a:pPr>
            <a:endParaRPr lang="de-DE" sz="1600" dirty="0" smtClean="0"/>
          </a:p>
          <a:p>
            <a:pPr marL="742950" lvl="1" indent="-285750">
              <a:buFont typeface="Wingdings" panose="05000000000000000000" pitchFamily="2" charset="2"/>
              <a:buChar char="Ø"/>
            </a:pPr>
            <a:r>
              <a:rPr lang="de-DE" sz="1600" b="1" dirty="0" smtClean="0"/>
              <a:t>Teilnehmenden-Exportlisten: </a:t>
            </a:r>
            <a:r>
              <a:rPr lang="de-DE" sz="1600" dirty="0" smtClean="0"/>
              <a:t>Bereits in ProNord erfasste Datensätze können zur  weiteren Bearbeitung bzw. Auswertung wieder in eine Excel-Datei exportiert werden </a:t>
            </a:r>
            <a:endParaRPr lang="de-DE" sz="1600" dirty="0"/>
          </a:p>
        </p:txBody>
      </p:sp>
    </p:spTree>
    <p:extLst>
      <p:ext uri="{BB962C8B-B14F-4D97-AF65-F5344CB8AC3E}">
        <p14:creationId xmlns:p14="http://schemas.microsoft.com/office/powerpoint/2010/main" val="132272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Klärung von offenen </a:t>
            </a:r>
            <a:r>
              <a:rPr lang="de-DE" sz="2000" dirty="0" smtClean="0"/>
              <a:t>Fragen</a:t>
            </a:r>
            <a:endParaRPr lang="de-DE" sz="2000" dirty="0"/>
          </a:p>
        </p:txBody>
      </p:sp>
      <p:sp>
        <p:nvSpPr>
          <p:cNvPr id="4" name="Textfeld 3"/>
          <p:cNvSpPr txBox="1"/>
          <p:nvPr/>
        </p:nvSpPr>
        <p:spPr>
          <a:xfrm>
            <a:off x="323528" y="2564904"/>
            <a:ext cx="8574708" cy="1446550"/>
          </a:xfrm>
          <a:prstGeom prst="rect">
            <a:avLst/>
          </a:prstGeom>
          <a:noFill/>
        </p:spPr>
        <p:txBody>
          <a:bodyPr wrap="square" rtlCol="0">
            <a:spAutoFit/>
          </a:bodyPr>
          <a:lstStyle/>
          <a:p>
            <a:pPr algn="ctr"/>
            <a:r>
              <a:rPr lang="de-DE" sz="4400" dirty="0" smtClean="0"/>
              <a:t> </a:t>
            </a:r>
          </a:p>
          <a:p>
            <a:pPr algn="ctr">
              <a:lnSpc>
                <a:spcPct val="100000"/>
              </a:lnSpc>
            </a:pPr>
            <a:r>
              <a:rPr lang="de-DE" sz="4400" dirty="0" smtClean="0"/>
              <a:t>Zeit für Ihre weiteren Fragen</a:t>
            </a:r>
            <a:endParaRPr lang="de-DE" sz="4400" dirty="0"/>
          </a:p>
        </p:txBody>
      </p:sp>
    </p:spTree>
    <p:extLst>
      <p:ext uri="{BB962C8B-B14F-4D97-AF65-F5344CB8AC3E}">
        <p14:creationId xmlns:p14="http://schemas.microsoft.com/office/powerpoint/2010/main" val="309738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smtClean="0"/>
              <a:t>Datenschutz, Datenminimierung</a:t>
            </a:r>
            <a:endParaRPr lang="de-DE" sz="2000" dirty="0"/>
          </a:p>
        </p:txBody>
      </p:sp>
      <p:sp>
        <p:nvSpPr>
          <p:cNvPr id="4" name="Textfeld 3"/>
          <p:cNvSpPr txBox="1"/>
          <p:nvPr/>
        </p:nvSpPr>
        <p:spPr>
          <a:xfrm>
            <a:off x="278122" y="1634018"/>
            <a:ext cx="8574708" cy="5755422"/>
          </a:xfrm>
          <a:prstGeom prst="rect">
            <a:avLst/>
          </a:prstGeom>
          <a:noFill/>
        </p:spPr>
        <p:txBody>
          <a:bodyPr wrap="square" rtlCol="0">
            <a:spAutoFit/>
          </a:bodyPr>
          <a:lstStyle/>
          <a:p>
            <a:pPr>
              <a:lnSpc>
                <a:spcPct val="100000"/>
              </a:lnSpc>
            </a:pPr>
            <a:endParaRPr lang="de-DE" sz="1600" dirty="0" smtClean="0"/>
          </a:p>
          <a:p>
            <a:pPr marL="285750" indent="-285750">
              <a:lnSpc>
                <a:spcPct val="100000"/>
              </a:lnSpc>
              <a:buFont typeface="Wingdings" panose="05000000000000000000" pitchFamily="2" charset="2"/>
              <a:buChar char="Ø"/>
            </a:pPr>
            <a:r>
              <a:rPr lang="de-DE" sz="1600" dirty="0" smtClean="0"/>
              <a:t>Die </a:t>
            </a:r>
            <a:r>
              <a:rPr lang="de-DE" sz="1600" b="1" dirty="0" smtClean="0"/>
              <a:t>Einwilligungserklärungen </a:t>
            </a:r>
            <a:r>
              <a:rPr lang="de-DE" sz="1600" dirty="0" smtClean="0"/>
              <a:t>der Teilnehmenden in die Datenverarbeitung </a:t>
            </a:r>
            <a:r>
              <a:rPr lang="de-DE" sz="1600" b="1" dirty="0" smtClean="0"/>
              <a:t>entfallen</a:t>
            </a:r>
            <a:r>
              <a:rPr lang="de-DE" sz="1600" dirty="0" smtClean="0"/>
              <a:t> künftig</a:t>
            </a:r>
            <a:r>
              <a:rPr lang="de-DE" sz="1600" dirty="0"/>
              <a:t> </a:t>
            </a:r>
            <a:r>
              <a:rPr lang="de-DE" sz="1600" dirty="0" smtClean="0"/>
              <a:t>(VO-EU 2021/1057 ESF+, Anhang I enthält ausreichende gesetzliche Ermächtigung zur Datenverarbeitung). </a:t>
            </a:r>
            <a:endParaRPr lang="de-DE" sz="1600" dirty="0"/>
          </a:p>
          <a:p>
            <a:pPr marL="285750" indent="-285750">
              <a:lnSpc>
                <a:spcPct val="100000"/>
              </a:lnSpc>
              <a:buFont typeface="Wingdings" panose="05000000000000000000" pitchFamily="2" charset="2"/>
              <a:buChar char="Ø"/>
            </a:pPr>
            <a:endParaRPr lang="de-DE" sz="1600" dirty="0" smtClean="0"/>
          </a:p>
          <a:p>
            <a:pPr marL="285750" indent="-285750">
              <a:buFont typeface="Wingdings" panose="05000000000000000000" pitchFamily="2" charset="2"/>
              <a:buChar char="Ø"/>
            </a:pPr>
            <a:r>
              <a:rPr lang="de-DE" sz="1600" dirty="0"/>
              <a:t>Die Aushändigung des </a:t>
            </a:r>
            <a:r>
              <a:rPr lang="de-DE" sz="1600" b="1" dirty="0"/>
              <a:t>Infoblatts zum Datenschutz </a:t>
            </a:r>
            <a:r>
              <a:rPr lang="de-DE" sz="1600" dirty="0"/>
              <a:t>an Teilnehmende ist weiterhin erforderlich</a:t>
            </a:r>
            <a:r>
              <a:rPr lang="de-DE" sz="1600" dirty="0" smtClean="0"/>
              <a:t>!</a:t>
            </a:r>
          </a:p>
          <a:p>
            <a:pPr>
              <a:lnSpc>
                <a:spcPct val="100000"/>
              </a:lnSpc>
            </a:pPr>
            <a:endParaRPr lang="de-DE" sz="1600" dirty="0"/>
          </a:p>
          <a:p>
            <a:pPr marL="285750" indent="-285750">
              <a:lnSpc>
                <a:spcPct val="100000"/>
              </a:lnSpc>
              <a:buFont typeface="Wingdings" panose="05000000000000000000" pitchFamily="2" charset="2"/>
              <a:buChar char="Ø"/>
            </a:pPr>
            <a:r>
              <a:rPr lang="de-DE" sz="1600" b="1" dirty="0" smtClean="0"/>
              <a:t>Erfassungsbögen</a:t>
            </a:r>
            <a:r>
              <a:rPr lang="de-DE" sz="1600" dirty="0" smtClean="0"/>
              <a:t> für Teilnehmende können nach Eingabe in ProNord </a:t>
            </a:r>
            <a:r>
              <a:rPr lang="de-DE" sz="1600" b="1" dirty="0" smtClean="0"/>
              <a:t>vernichtet</a:t>
            </a:r>
            <a:r>
              <a:rPr lang="de-DE" sz="1600" dirty="0" smtClean="0"/>
              <a:t> werden (Aufbewahrungspflichten entfallen).</a:t>
            </a:r>
          </a:p>
          <a:p>
            <a:pPr>
              <a:lnSpc>
                <a:spcPct val="100000"/>
              </a:lnSpc>
            </a:pPr>
            <a:endParaRPr lang="de-DE" sz="1600" b="1" dirty="0"/>
          </a:p>
          <a:p>
            <a:pPr marL="285750" indent="-285750">
              <a:buFont typeface="Wingdings" panose="05000000000000000000" pitchFamily="2" charset="2"/>
              <a:buChar char="Ø"/>
            </a:pPr>
            <a:r>
              <a:rPr lang="de-DE" sz="1600" dirty="0"/>
              <a:t>Die ESF-Verwaltungsbehörde beschränkt sich auf TN-Daten nach gesetzlichen Vorgaben und auf das evaluatorisch Notwendige. Soweit aber ein </a:t>
            </a:r>
            <a:r>
              <a:rPr lang="de-DE" sz="1600" b="1" dirty="0"/>
              <a:t>aktionsspezifisches Monitoring </a:t>
            </a:r>
            <a:r>
              <a:rPr lang="de-DE" sz="1600" dirty="0"/>
              <a:t>gefordert wird (z.B. PAM), erfüllen die Träger dies außerhalb der Datenbank ProNord durch Darstellung in den Sachberichten. Sollen hierfür weitergehende personenbezogene Daten erhoben werden (z.B. Herkunftsländer Geflüchteter), sind Einwilligungserklärungen von den Teilnehmenden einzuholen.</a:t>
            </a:r>
          </a:p>
          <a:p>
            <a:endParaRPr lang="de-DE" sz="1600" dirty="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smtClean="0"/>
          </a:p>
          <a:p>
            <a:pPr marL="285750" indent="-285750">
              <a:lnSpc>
                <a:spcPct val="100000"/>
              </a:lnSpc>
              <a:buFont typeface="Wingdings" panose="05000000000000000000" pitchFamily="2" charset="2"/>
              <a:buChar char="Ø"/>
            </a:pPr>
            <a:endParaRPr lang="de-DE" sz="1600" dirty="0"/>
          </a:p>
        </p:txBody>
      </p:sp>
    </p:spTree>
    <p:extLst>
      <p:ext uri="{BB962C8B-B14F-4D97-AF65-F5344CB8AC3E}">
        <p14:creationId xmlns:p14="http://schemas.microsoft.com/office/powerpoint/2010/main" val="4031273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smtClean="0"/>
              <a:t>Datenmeldungen an die EU-Kommission</a:t>
            </a:r>
            <a:endParaRPr lang="de-DE" sz="2000" dirty="0"/>
          </a:p>
        </p:txBody>
      </p:sp>
      <p:sp>
        <p:nvSpPr>
          <p:cNvPr id="4" name="Textfeld 3"/>
          <p:cNvSpPr txBox="1"/>
          <p:nvPr/>
        </p:nvSpPr>
        <p:spPr>
          <a:xfrm>
            <a:off x="251520" y="1628800"/>
            <a:ext cx="8574708" cy="5509200"/>
          </a:xfrm>
          <a:prstGeom prst="rect">
            <a:avLst/>
          </a:prstGeom>
          <a:noFill/>
        </p:spPr>
        <p:txBody>
          <a:bodyPr wrap="square" rtlCol="0">
            <a:spAutoFit/>
          </a:bodyPr>
          <a:lstStyle/>
          <a:p>
            <a:endParaRPr lang="de-DE" sz="1600" dirty="0"/>
          </a:p>
          <a:p>
            <a:pPr marL="285750" indent="-285750">
              <a:buFont typeface="Wingdings" panose="05000000000000000000" pitchFamily="2" charset="2"/>
              <a:buChar char="Ø"/>
            </a:pPr>
            <a:r>
              <a:rPr lang="de-DE" sz="1600" dirty="0"/>
              <a:t>Projekt-, Finanzdaten sowie Teilnehmenden-Daten (Output- und Ergebnis- und Verbleibsindikatoren) werden </a:t>
            </a:r>
            <a:r>
              <a:rPr lang="de-DE" sz="1600" b="1" dirty="0"/>
              <a:t>5x im Jahr </a:t>
            </a:r>
            <a:r>
              <a:rPr lang="de-DE" sz="1600" dirty="0"/>
              <a:t>durch die ESF-Verwaltungsbehörden </a:t>
            </a:r>
            <a:r>
              <a:rPr lang="de-DE" sz="1600" b="1" dirty="0"/>
              <a:t>an die Kommission gemeldet </a:t>
            </a:r>
            <a:r>
              <a:rPr lang="de-DE" sz="1600" dirty="0"/>
              <a:t>(Art. 42 VO-EU 2021/1060). Damit steigt die Bedeutung der fristgerechten Dateneingabe durch die Träger. </a:t>
            </a:r>
            <a:endParaRPr lang="de-DE" sz="1600" dirty="0" smtClean="0"/>
          </a:p>
          <a:p>
            <a:pPr marL="285750" indent="-285750">
              <a:buFont typeface="Wingdings" panose="05000000000000000000" pitchFamily="2" charset="2"/>
              <a:buChar char="Ø"/>
            </a:pPr>
            <a:endParaRPr lang="de-DE" sz="1600" dirty="0"/>
          </a:p>
          <a:p>
            <a:pPr marL="285750" indent="-285750">
              <a:buFont typeface="Wingdings" panose="05000000000000000000" pitchFamily="2" charset="2"/>
              <a:buChar char="Ø"/>
            </a:pPr>
            <a:r>
              <a:rPr lang="de-DE" sz="1600" b="1" dirty="0" smtClean="0"/>
              <a:t>Unmittelbare Output- </a:t>
            </a:r>
            <a:r>
              <a:rPr lang="de-DE" sz="1600" b="1" dirty="0"/>
              <a:t>und Ergebnisindikatoren </a:t>
            </a:r>
            <a:r>
              <a:rPr lang="de-DE" sz="1600" dirty="0"/>
              <a:t>werden über die Teilnehmenden-Bögen </a:t>
            </a:r>
            <a:r>
              <a:rPr lang="de-DE" sz="1600" dirty="0" smtClean="0"/>
              <a:t>direkt </a:t>
            </a:r>
            <a:r>
              <a:rPr lang="de-DE" sz="1600" dirty="0"/>
              <a:t>(spätestens 4 Wochen) nach Eintritt/Austritt durch die Träger </a:t>
            </a:r>
            <a:r>
              <a:rPr lang="de-DE" sz="1600" dirty="0" smtClean="0"/>
              <a:t>in ProNord erfasst</a:t>
            </a:r>
            <a:r>
              <a:rPr lang="de-DE" sz="1600" dirty="0"/>
              <a:t>.</a:t>
            </a:r>
          </a:p>
          <a:p>
            <a:endParaRPr lang="de-DE" sz="1600" dirty="0"/>
          </a:p>
          <a:p>
            <a:pPr marL="285750" indent="-285750">
              <a:buFont typeface="Wingdings" panose="05000000000000000000" pitchFamily="2" charset="2"/>
              <a:buChar char="Ø"/>
            </a:pPr>
            <a:r>
              <a:rPr lang="de-DE" sz="1600" b="1" dirty="0"/>
              <a:t>Langfrist- (Verbleibs-)-Indikatoren </a:t>
            </a:r>
            <a:r>
              <a:rPr lang="de-DE" sz="1600" dirty="0"/>
              <a:t>(6 Monate nach Ausscheiden der TN) werden in den Aktionen für Alphabetisierung (C3) und PAM (C4) von den Trägern erhoben. Grundlagen werden in Kürze erarbeitet. In allen anderen Aktionen übernimmt dies der externe Evaluator bzw. das beauftragte Institut uzbonn.</a:t>
            </a:r>
          </a:p>
          <a:p>
            <a:endParaRPr lang="de-DE" sz="1600" dirty="0"/>
          </a:p>
          <a:p>
            <a:pPr marL="285750" indent="-285750">
              <a:buFont typeface="Wingdings" panose="05000000000000000000" pitchFamily="2" charset="2"/>
              <a:buChar char="Ø"/>
            </a:pPr>
            <a:r>
              <a:rPr lang="de-DE" sz="1600" b="1" dirty="0"/>
              <a:t>Neue Datenaufzeichnungspflichten </a:t>
            </a:r>
            <a:r>
              <a:rPr lang="de-DE" sz="1600" dirty="0"/>
              <a:t>der ESF-Verwaltungsbehörden zu Projekten und </a:t>
            </a:r>
            <a:r>
              <a:rPr lang="de-DE" sz="1600" b="1" dirty="0"/>
              <a:t>Begünstigten</a:t>
            </a:r>
            <a:r>
              <a:rPr lang="de-DE" sz="1600" dirty="0"/>
              <a:t> </a:t>
            </a:r>
            <a:r>
              <a:rPr lang="de-DE" sz="1600" b="1" dirty="0"/>
              <a:t>(=Trägern) </a:t>
            </a:r>
            <a:r>
              <a:rPr lang="de-DE" sz="1600" dirty="0"/>
              <a:t>(Art. 72 VO-EU 2021/1060, Anhang XVII, sog. „142-Felder-Liste“), u.a. Angaben zu den </a:t>
            </a:r>
            <a:r>
              <a:rPr lang="de-DE" sz="1600" b="1" dirty="0"/>
              <a:t>wirtschaftlichen Eigentümern</a:t>
            </a:r>
            <a:r>
              <a:rPr lang="de-DE" sz="1600" dirty="0"/>
              <a:t> der Begünstigen (Vorname, Nachname, Geburtsdatum, Steuer-ID).</a:t>
            </a:r>
          </a:p>
          <a:p>
            <a:r>
              <a:rPr lang="de-DE" sz="1600" dirty="0"/>
              <a:t>     Programmierungen zur Erfassung/Nacherfassung der Daten in ProNord ist beauftragt.</a:t>
            </a:r>
          </a:p>
          <a:p>
            <a:pPr marL="285750" indent="-285750">
              <a:lnSpc>
                <a:spcPct val="100000"/>
              </a:lnSpc>
              <a:buFont typeface="Wingdings" panose="05000000000000000000" pitchFamily="2" charset="2"/>
              <a:buChar char="Ø"/>
            </a:pPr>
            <a:endParaRPr lang="de-DE" sz="1600" dirty="0"/>
          </a:p>
          <a:p>
            <a:pPr>
              <a:lnSpc>
                <a:spcPct val="100000"/>
              </a:lnSpc>
            </a:pPr>
            <a:endParaRPr lang="de-DE" sz="1600" dirty="0" smtClean="0"/>
          </a:p>
          <a:p>
            <a:pPr marL="285750" indent="-285750">
              <a:lnSpc>
                <a:spcPct val="100000"/>
              </a:lnSpc>
              <a:buFont typeface="Wingdings" panose="05000000000000000000" pitchFamily="2" charset="2"/>
              <a:buChar char="Ø"/>
            </a:pPr>
            <a:endParaRPr lang="de-DE" sz="1600" dirty="0"/>
          </a:p>
        </p:txBody>
      </p:sp>
    </p:spTree>
    <p:extLst>
      <p:ext uri="{BB962C8B-B14F-4D97-AF65-F5344CB8AC3E}">
        <p14:creationId xmlns:p14="http://schemas.microsoft.com/office/powerpoint/2010/main" val="2250829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smtClean="0"/>
              <a:t>Erste Hinweise zur Teilnehmendenerfassung</a:t>
            </a:r>
            <a:endParaRPr lang="de-DE" sz="2000" dirty="0"/>
          </a:p>
        </p:txBody>
      </p:sp>
      <p:sp>
        <p:nvSpPr>
          <p:cNvPr id="4" name="Textfeld 3"/>
          <p:cNvSpPr txBox="1"/>
          <p:nvPr/>
        </p:nvSpPr>
        <p:spPr>
          <a:xfrm>
            <a:off x="278122" y="1700808"/>
            <a:ext cx="8574708" cy="4770537"/>
          </a:xfrm>
          <a:prstGeom prst="rect">
            <a:avLst/>
          </a:prstGeom>
          <a:noFill/>
        </p:spPr>
        <p:txBody>
          <a:bodyPr wrap="square" rtlCol="0">
            <a:spAutoFit/>
          </a:bodyPr>
          <a:lstStyle/>
          <a:p>
            <a:endParaRPr lang="de-DE" sz="1600" dirty="0"/>
          </a:p>
          <a:p>
            <a:pPr marL="285750" indent="-285750">
              <a:buFont typeface="Wingdings" panose="05000000000000000000" pitchFamily="2" charset="2"/>
              <a:buChar char="Ø"/>
            </a:pPr>
            <a:r>
              <a:rPr lang="de-DE" sz="1600" b="1" dirty="0" smtClean="0"/>
              <a:t>Ausfüllhilfe zum Erfassungsbogen </a:t>
            </a:r>
            <a:r>
              <a:rPr lang="de-DE" sz="1600" dirty="0" smtClean="0"/>
              <a:t>gibt Hinweise zu den einzelnen Datenfeldern</a:t>
            </a:r>
            <a:br>
              <a:rPr lang="de-DE" sz="1600" dirty="0" smtClean="0"/>
            </a:br>
            <a:endParaRPr lang="de-DE" sz="1600" dirty="0" smtClean="0"/>
          </a:p>
          <a:p>
            <a:pPr marL="742950" lvl="1" indent="-285750">
              <a:buFont typeface="Wingdings" panose="05000000000000000000" pitchFamily="2" charset="2"/>
              <a:buChar char="Ø"/>
            </a:pPr>
            <a:r>
              <a:rPr lang="de-DE" sz="1600" b="1" dirty="0" smtClean="0"/>
              <a:t>Übertritte </a:t>
            </a:r>
            <a:r>
              <a:rPr lang="de-DE" sz="1600" b="1" dirty="0"/>
              <a:t>bzw. Verkettungen </a:t>
            </a:r>
            <a:r>
              <a:rPr lang="de-DE" sz="1600" dirty="0"/>
              <a:t>von Teilnehmenden-Daten zwischen Projekten </a:t>
            </a:r>
            <a:r>
              <a:rPr lang="de-DE" sz="1600" b="1" dirty="0"/>
              <a:t>entfallen</a:t>
            </a:r>
            <a:r>
              <a:rPr lang="de-DE" sz="1600" dirty="0"/>
              <a:t> in allen Aktionen mit Ausnahme der ÜLU; alle Teilnehmenden treten mit Ende des Bewilligungszeitraumes aus dem Projekt aus und ggf. in das Nachfolgeprojekt wieder </a:t>
            </a:r>
            <a:r>
              <a:rPr lang="de-DE" sz="1600" dirty="0" smtClean="0"/>
              <a:t>ein (Common </a:t>
            </a:r>
            <a:r>
              <a:rPr lang="de-DE" sz="1600" dirty="0" err="1"/>
              <a:t>indicators</a:t>
            </a:r>
            <a:r>
              <a:rPr lang="de-DE" sz="1600" dirty="0"/>
              <a:t> </a:t>
            </a:r>
            <a:r>
              <a:rPr lang="de-DE" sz="1600" dirty="0" err="1"/>
              <a:t>toolbox</a:t>
            </a:r>
            <a:r>
              <a:rPr lang="de-DE" sz="1600" dirty="0"/>
              <a:t>, EU-Kommission</a:t>
            </a:r>
            <a:r>
              <a:rPr lang="de-DE" sz="1600" dirty="0" smtClean="0"/>
              <a:t>).</a:t>
            </a:r>
            <a:br>
              <a:rPr lang="de-DE" sz="1600" dirty="0" smtClean="0"/>
            </a:br>
            <a:endParaRPr lang="de-DE" sz="1600" dirty="0" smtClean="0"/>
          </a:p>
          <a:p>
            <a:pPr marL="742950" lvl="1" indent="-285750">
              <a:buFont typeface="Wingdings" panose="05000000000000000000" pitchFamily="2" charset="2"/>
              <a:buChar char="Ø"/>
            </a:pPr>
            <a:r>
              <a:rPr lang="de-DE" sz="1600" b="1" dirty="0" smtClean="0"/>
              <a:t>Neue Systematik bei der Dokumentation von Qualifizierungen gem. VO-EU</a:t>
            </a:r>
          </a:p>
          <a:p>
            <a:pPr lvl="2"/>
            <a:r>
              <a:rPr lang="de-DE" sz="1600" b="1" dirty="0"/>
              <a:t> </a:t>
            </a:r>
            <a:r>
              <a:rPr lang="de-DE" sz="1600" b="1" dirty="0" smtClean="0"/>
              <a:t>- </a:t>
            </a:r>
            <a:r>
              <a:rPr lang="de-DE" sz="1600" i="1" dirty="0" smtClean="0"/>
              <a:t>Anerkannter </a:t>
            </a:r>
            <a:r>
              <a:rPr lang="de-DE" sz="1600" i="1" dirty="0"/>
              <a:t>Schul- bzw. Ausbildungsabschluss </a:t>
            </a:r>
            <a:r>
              <a:rPr lang="de-DE" sz="1600" i="1" dirty="0" smtClean="0"/>
              <a:t>(kommt in ESF SH nicht vor)</a:t>
            </a:r>
            <a:r>
              <a:rPr lang="de-DE" sz="1600" dirty="0"/>
              <a:t/>
            </a:r>
            <a:br>
              <a:rPr lang="de-DE" sz="1600" dirty="0"/>
            </a:br>
            <a:r>
              <a:rPr lang="de-DE" sz="1600" b="1" dirty="0" smtClean="0"/>
              <a:t> - </a:t>
            </a:r>
            <a:r>
              <a:rPr lang="de-DE" sz="1600" dirty="0" smtClean="0"/>
              <a:t>Staatlich </a:t>
            </a:r>
            <a:r>
              <a:rPr lang="de-DE" sz="1600" dirty="0"/>
              <a:t>anerkannte Prüfung </a:t>
            </a:r>
            <a:r>
              <a:rPr lang="de-DE" sz="1600" dirty="0" smtClean="0"/>
              <a:t>(Kammer, Innung)</a:t>
            </a:r>
            <a:endParaRPr lang="de-DE" sz="1600" dirty="0"/>
          </a:p>
          <a:p>
            <a:pPr lvl="2"/>
            <a:r>
              <a:rPr lang="de-DE" sz="1600" b="1" dirty="0" smtClean="0"/>
              <a:t> - </a:t>
            </a:r>
            <a:r>
              <a:rPr lang="de-DE" sz="1600" dirty="0" smtClean="0"/>
              <a:t>Qualifizierte Teilnahmebescheinigung (Träger)</a:t>
            </a:r>
          </a:p>
          <a:p>
            <a:pPr lvl="2"/>
            <a:r>
              <a:rPr lang="de-DE" sz="1600" b="1" dirty="0" smtClean="0"/>
              <a:t> </a:t>
            </a:r>
            <a:r>
              <a:rPr lang="de-DE" sz="1600" b="1" dirty="0"/>
              <a:t> - </a:t>
            </a:r>
            <a:r>
              <a:rPr lang="de-DE" sz="1600" dirty="0"/>
              <a:t>Keine Qualifizierung erlangt (z.B. Beratungsprojekte)</a:t>
            </a:r>
          </a:p>
          <a:p>
            <a:pPr lvl="1"/>
            <a:r>
              <a:rPr lang="de-DE" sz="1600" b="1" dirty="0" smtClean="0"/>
              <a:t/>
            </a:r>
            <a:br>
              <a:rPr lang="de-DE" sz="1600" b="1" dirty="0" smtClean="0"/>
            </a:br>
            <a:r>
              <a:rPr lang="de-DE" sz="1600" b="1" dirty="0" smtClean="0"/>
              <a:t>Qualifizierte Teilnahmebescheinigung</a:t>
            </a:r>
            <a:r>
              <a:rPr lang="de-DE" sz="1600" dirty="0" smtClean="0"/>
              <a:t>, wenn ein for</a:t>
            </a:r>
            <a:r>
              <a:rPr lang="de-DE" sz="1600" dirty="0"/>
              <a:t>m</a:t>
            </a:r>
            <a:r>
              <a:rPr lang="de-DE" sz="1600" dirty="0" smtClean="0"/>
              <a:t>ales </a:t>
            </a:r>
            <a:r>
              <a:rPr lang="de-DE" sz="1600" dirty="0"/>
              <a:t>Qualifizierungsergebnis </a:t>
            </a:r>
            <a:r>
              <a:rPr lang="de-DE" sz="1600" u="sng" dirty="0"/>
              <a:t>durch die Teilnahme an der ESF-Maßnahme </a:t>
            </a:r>
            <a:r>
              <a:rPr lang="de-DE" sz="1600" dirty="0"/>
              <a:t>erreicht </a:t>
            </a:r>
            <a:r>
              <a:rPr lang="de-DE" sz="1600" dirty="0" smtClean="0"/>
              <a:t>wurde</a:t>
            </a:r>
            <a:r>
              <a:rPr lang="de-DE" sz="1600" dirty="0"/>
              <a:t>. </a:t>
            </a:r>
            <a:r>
              <a:rPr lang="de-DE" sz="1600" dirty="0" smtClean="0"/>
              <a:t>Mindestinhalte: siehe veröffentlichte Musterzertifikate der ESF-Verwaltungsbehörde.</a:t>
            </a:r>
          </a:p>
          <a:p>
            <a:pPr lvl="1"/>
            <a:endParaRPr lang="de-DE" sz="1600" dirty="0"/>
          </a:p>
          <a:p>
            <a:pPr marL="285750" indent="-285750">
              <a:lnSpc>
                <a:spcPct val="100000"/>
              </a:lnSpc>
              <a:buFont typeface="Wingdings" panose="05000000000000000000" pitchFamily="2" charset="2"/>
              <a:buChar char="Ø"/>
            </a:pPr>
            <a:endParaRPr lang="de-DE" sz="1600" dirty="0"/>
          </a:p>
        </p:txBody>
      </p:sp>
    </p:spTree>
    <p:extLst>
      <p:ext uri="{BB962C8B-B14F-4D97-AF65-F5344CB8AC3E}">
        <p14:creationId xmlns:p14="http://schemas.microsoft.com/office/powerpoint/2010/main" val="3601361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Erfassungsbögen</a:t>
            </a:r>
            <a:endParaRPr lang="de-DE" dirty="0"/>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endParaRPr lang="de-DE" dirty="0" smtClean="0"/>
          </a:p>
          <a:p>
            <a:pPr>
              <a:buFont typeface="Wingdings" panose="05000000000000000000" pitchFamily="2" charset="2"/>
              <a:buChar char="Ø"/>
            </a:pPr>
            <a:r>
              <a:rPr lang="de-DE" dirty="0" smtClean="0"/>
              <a:t> Die Darstellung des Eintritts- und Austrittsbogens erfolgt im Original-Format</a:t>
            </a:r>
            <a:endParaRPr lang="de-DE" dirty="0"/>
          </a:p>
        </p:txBody>
      </p:sp>
    </p:spTree>
    <p:extLst>
      <p:ext uri="{BB962C8B-B14F-4D97-AF65-F5344CB8AC3E}">
        <p14:creationId xmlns:p14="http://schemas.microsoft.com/office/powerpoint/2010/main" val="2636171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Hinweise auf die Umsetzung in Pro Nord</a:t>
            </a:r>
          </a:p>
        </p:txBody>
      </p:sp>
      <p:sp>
        <p:nvSpPr>
          <p:cNvPr id="4" name="Textfeld 3"/>
          <p:cNvSpPr txBox="1"/>
          <p:nvPr/>
        </p:nvSpPr>
        <p:spPr>
          <a:xfrm>
            <a:off x="323528" y="1484784"/>
            <a:ext cx="8574708" cy="5262979"/>
          </a:xfrm>
          <a:prstGeom prst="rect">
            <a:avLst/>
          </a:prstGeom>
          <a:noFill/>
        </p:spPr>
        <p:txBody>
          <a:bodyPr wrap="square" rtlCol="0">
            <a:spAutoFit/>
          </a:bodyPr>
          <a:lstStyle/>
          <a:p>
            <a:endParaRPr lang="de-DE" sz="1600" dirty="0" smtClean="0"/>
          </a:p>
          <a:p>
            <a:pPr marL="285750" lvl="0" indent="-285750">
              <a:buFont typeface="Wingdings" panose="05000000000000000000" pitchFamily="2" charset="2"/>
              <a:buChar char="Ø"/>
            </a:pPr>
            <a:r>
              <a:rPr lang="de-DE" sz="1600" b="1" dirty="0">
                <a:solidFill>
                  <a:srgbClr val="003064"/>
                </a:solidFill>
              </a:rPr>
              <a:t>Erläuterungen und Hinweise </a:t>
            </a:r>
            <a:r>
              <a:rPr lang="de-DE" sz="1600" dirty="0" smtClean="0">
                <a:solidFill>
                  <a:srgbClr val="003064"/>
                </a:solidFill>
              </a:rPr>
              <a:t>u.a. auf der Homepage der Investitionsbank Schleswig-Holstein</a:t>
            </a:r>
            <a:r>
              <a:rPr lang="de-DE" sz="1600" b="1" dirty="0" smtClean="0">
                <a:solidFill>
                  <a:srgbClr val="003064"/>
                </a:solidFill>
              </a:rPr>
              <a:t> </a:t>
            </a:r>
            <a:r>
              <a:rPr lang="de-DE" sz="1600" dirty="0" smtClean="0">
                <a:solidFill>
                  <a:srgbClr val="003064"/>
                </a:solidFill>
              </a:rPr>
              <a:t>unter </a:t>
            </a:r>
            <a:r>
              <a:rPr lang="de-DE" sz="1600" b="1" dirty="0" smtClean="0">
                <a:solidFill>
                  <a:srgbClr val="003064"/>
                </a:solidFill>
              </a:rPr>
              <a:t>www.ib-sh.de</a:t>
            </a:r>
            <a:r>
              <a:rPr lang="de-DE" sz="1600" dirty="0" smtClean="0">
                <a:solidFill>
                  <a:srgbClr val="003064"/>
                </a:solidFill>
              </a:rPr>
              <a:t>/infoseite/landesprogramm-arbeit-2021-bis-2027</a:t>
            </a:r>
            <a:r>
              <a:rPr lang="de-DE" sz="1600" dirty="0">
                <a:solidFill>
                  <a:srgbClr val="003064"/>
                </a:solidFill>
              </a:rPr>
              <a:t>/ und dem </a:t>
            </a:r>
            <a:r>
              <a:rPr lang="de-DE" sz="1600" b="1" dirty="0">
                <a:solidFill>
                  <a:srgbClr val="003064"/>
                </a:solidFill>
              </a:rPr>
              <a:t>Punkt </a:t>
            </a:r>
            <a:r>
              <a:rPr lang="de-DE" sz="1600" b="1" dirty="0" smtClean="0">
                <a:solidFill>
                  <a:srgbClr val="003064"/>
                </a:solidFill>
              </a:rPr>
              <a:t>„</a:t>
            </a:r>
            <a:r>
              <a:rPr lang="de-DE" sz="1600" b="1" dirty="0">
                <a:solidFill>
                  <a:srgbClr val="003064"/>
                </a:solidFill>
              </a:rPr>
              <a:t>Monitoring“</a:t>
            </a:r>
            <a:r>
              <a:rPr lang="de-DE" sz="1600" dirty="0">
                <a:solidFill>
                  <a:srgbClr val="003064"/>
                </a:solidFill>
              </a:rPr>
              <a:t> in jeder Aktion</a:t>
            </a:r>
            <a:r>
              <a:rPr lang="de-DE" sz="1600" dirty="0" smtClean="0">
                <a:solidFill>
                  <a:srgbClr val="003064"/>
                </a:solidFill>
              </a:rPr>
              <a:t>:</a:t>
            </a:r>
          </a:p>
          <a:p>
            <a:pPr marL="285750" lvl="0" indent="-285750">
              <a:buFont typeface="Wingdings" panose="05000000000000000000" pitchFamily="2" charset="2"/>
              <a:buChar char="Ø"/>
            </a:pPr>
            <a:endParaRPr lang="de-DE" sz="1600" dirty="0">
              <a:solidFill>
                <a:srgbClr val="003064"/>
              </a:solidFill>
            </a:endParaRPr>
          </a:p>
          <a:p>
            <a:pPr marL="742950" lvl="1" indent="-285750">
              <a:buFont typeface="Wingdings" panose="05000000000000000000" pitchFamily="2" charset="2"/>
              <a:buChar char="Ø"/>
            </a:pPr>
            <a:r>
              <a:rPr lang="de-DE" sz="1600" b="1" dirty="0" smtClean="0"/>
              <a:t>Informationsblatt </a:t>
            </a:r>
            <a:r>
              <a:rPr lang="de-DE" sz="1600" b="1" dirty="0"/>
              <a:t>zum Datenschutz </a:t>
            </a:r>
            <a:r>
              <a:rPr lang="de-DE" sz="1600" dirty="0"/>
              <a:t>an Teilnehmende </a:t>
            </a:r>
            <a:endParaRPr lang="de-DE" sz="1600" dirty="0" smtClean="0"/>
          </a:p>
          <a:p>
            <a:pPr marL="742950" lvl="1" indent="-285750">
              <a:buFont typeface="Wingdings" panose="05000000000000000000" pitchFamily="2" charset="2"/>
              <a:buChar char="Ø"/>
            </a:pPr>
            <a:r>
              <a:rPr lang="de-DE" sz="1600" dirty="0" smtClean="0">
                <a:solidFill>
                  <a:srgbClr val="003064"/>
                </a:solidFill>
              </a:rPr>
              <a:t>Erläuterungen </a:t>
            </a:r>
            <a:r>
              <a:rPr lang="de-DE" sz="1600" dirty="0">
                <a:solidFill>
                  <a:srgbClr val="003064"/>
                </a:solidFill>
              </a:rPr>
              <a:t>im </a:t>
            </a:r>
            <a:r>
              <a:rPr lang="de-DE" sz="1600" b="1" dirty="0" smtClean="0">
                <a:solidFill>
                  <a:srgbClr val="003064"/>
                </a:solidFill>
              </a:rPr>
              <a:t>Erfassungsbogen</a:t>
            </a:r>
            <a:r>
              <a:rPr lang="de-DE" sz="1600" dirty="0" smtClean="0">
                <a:solidFill>
                  <a:srgbClr val="003064"/>
                </a:solidFill>
              </a:rPr>
              <a:t> für Teilnehmende</a:t>
            </a:r>
            <a:endParaRPr lang="de-DE" sz="1600" dirty="0">
              <a:solidFill>
                <a:srgbClr val="003064"/>
              </a:solidFill>
            </a:endParaRPr>
          </a:p>
          <a:p>
            <a:pPr marL="742950" lvl="1" indent="-285750">
              <a:buFont typeface="Wingdings" panose="05000000000000000000" pitchFamily="2" charset="2"/>
              <a:buChar char="Ø"/>
            </a:pPr>
            <a:r>
              <a:rPr lang="de-DE" sz="1600" b="1" dirty="0" smtClean="0">
                <a:solidFill>
                  <a:srgbClr val="003064"/>
                </a:solidFill>
              </a:rPr>
              <a:t>Ausfüllhilfe</a:t>
            </a:r>
            <a:r>
              <a:rPr lang="de-DE" sz="1600" dirty="0" smtClean="0">
                <a:solidFill>
                  <a:srgbClr val="003064"/>
                </a:solidFill>
              </a:rPr>
              <a:t> </a:t>
            </a:r>
            <a:r>
              <a:rPr lang="de-DE" sz="1600" dirty="0">
                <a:solidFill>
                  <a:srgbClr val="003064"/>
                </a:solidFill>
              </a:rPr>
              <a:t>zum Erfassungsbogen</a:t>
            </a:r>
          </a:p>
          <a:p>
            <a:pPr marL="742950" lvl="1" indent="-285750">
              <a:buFont typeface="Wingdings" panose="05000000000000000000" pitchFamily="2" charset="2"/>
              <a:buChar char="Ø"/>
            </a:pPr>
            <a:r>
              <a:rPr lang="de-DE" sz="1600" dirty="0">
                <a:solidFill>
                  <a:srgbClr val="003064"/>
                </a:solidFill>
              </a:rPr>
              <a:t>Hinweise in den </a:t>
            </a:r>
            <a:r>
              <a:rPr lang="de-DE" sz="1600" b="1" dirty="0" smtClean="0">
                <a:solidFill>
                  <a:srgbClr val="003064"/>
                </a:solidFill>
              </a:rPr>
              <a:t>Excel-Importlisten</a:t>
            </a:r>
            <a:r>
              <a:rPr lang="de-DE" sz="1600" dirty="0" smtClean="0">
                <a:solidFill>
                  <a:srgbClr val="003064"/>
                </a:solidFill>
              </a:rPr>
              <a:t> (2. Tabellenblatt in der Datei)</a:t>
            </a:r>
          </a:p>
          <a:p>
            <a:pPr marL="742950" lvl="1" indent="-285750">
              <a:buFont typeface="Wingdings" panose="05000000000000000000" pitchFamily="2" charset="2"/>
              <a:buChar char="Ø"/>
            </a:pPr>
            <a:r>
              <a:rPr lang="de-DE" sz="1600" b="1" dirty="0" smtClean="0">
                <a:solidFill>
                  <a:srgbClr val="003064"/>
                </a:solidFill>
              </a:rPr>
              <a:t>Vollständigkeits- und Plausibilitätsprüfung </a:t>
            </a:r>
            <a:r>
              <a:rPr lang="de-DE" sz="1600" dirty="0" smtClean="0">
                <a:solidFill>
                  <a:srgbClr val="003064"/>
                </a:solidFill>
              </a:rPr>
              <a:t>der Daten direkt in ProNord</a:t>
            </a:r>
            <a:endParaRPr lang="de-DE" sz="1600" dirty="0">
              <a:solidFill>
                <a:srgbClr val="003064"/>
              </a:solidFill>
            </a:endParaRPr>
          </a:p>
          <a:p>
            <a:pPr marL="742950" lvl="1" indent="-285750">
              <a:buFont typeface="Wingdings" panose="05000000000000000000" pitchFamily="2" charset="2"/>
              <a:buChar char="Ø"/>
            </a:pPr>
            <a:r>
              <a:rPr lang="de-DE" sz="1600" b="1" dirty="0" smtClean="0">
                <a:solidFill>
                  <a:srgbClr val="003064"/>
                </a:solidFill>
              </a:rPr>
              <a:t>Ansprechpartner: </a:t>
            </a:r>
            <a:r>
              <a:rPr lang="de-DE" sz="1600" dirty="0" smtClean="0">
                <a:solidFill>
                  <a:srgbClr val="003064"/>
                </a:solidFill>
              </a:rPr>
              <a:t>Ihre Sachbearbeiterin </a:t>
            </a:r>
            <a:r>
              <a:rPr lang="de-DE" sz="1600" dirty="0">
                <a:solidFill>
                  <a:srgbClr val="003064"/>
                </a:solidFill>
              </a:rPr>
              <a:t>und </a:t>
            </a:r>
            <a:r>
              <a:rPr lang="de-DE" sz="1600" dirty="0" smtClean="0">
                <a:solidFill>
                  <a:srgbClr val="003064"/>
                </a:solidFill>
              </a:rPr>
              <a:t>Ihr Sachbearbeiter bei der IB.SH</a:t>
            </a:r>
          </a:p>
          <a:p>
            <a:pPr marL="742950" lvl="1" indent="-285750">
              <a:buFont typeface="Wingdings" panose="05000000000000000000" pitchFamily="2" charset="2"/>
              <a:buChar char="Ø"/>
            </a:pPr>
            <a:endParaRPr lang="de-DE" sz="1600" dirty="0">
              <a:solidFill>
                <a:srgbClr val="003064"/>
              </a:solidFill>
            </a:endParaRPr>
          </a:p>
          <a:p>
            <a:pPr marL="285750" lvl="0" indent="-285750">
              <a:buFont typeface="Wingdings" panose="05000000000000000000" pitchFamily="2" charset="2"/>
              <a:buChar char="Ø"/>
            </a:pPr>
            <a:r>
              <a:rPr lang="de-DE" sz="1600" b="1" dirty="0">
                <a:solidFill>
                  <a:srgbClr val="003064"/>
                </a:solidFill>
              </a:rPr>
              <a:t>Voraussetzung zur Nutzung</a:t>
            </a:r>
            <a:r>
              <a:rPr lang="de-DE" sz="1600" dirty="0">
                <a:solidFill>
                  <a:srgbClr val="003064"/>
                </a:solidFill>
              </a:rPr>
              <a:t>: Freischaltung der Rolle „Monitoring/Teilnehmer/Beratungen“ durch den obersten </a:t>
            </a:r>
            <a:r>
              <a:rPr lang="de-DE" sz="1600" dirty="0" smtClean="0">
                <a:solidFill>
                  <a:srgbClr val="003064"/>
                </a:solidFill>
              </a:rPr>
              <a:t>Nutzerverwaltung beim Träger für </a:t>
            </a:r>
            <a:r>
              <a:rPr lang="de-DE" sz="1600" dirty="0">
                <a:solidFill>
                  <a:srgbClr val="003064"/>
                </a:solidFill>
              </a:rPr>
              <a:t>die entsprechenden Mitarbeitenden im Projekt</a:t>
            </a:r>
          </a:p>
          <a:p>
            <a:endParaRPr lang="de-DE" sz="1600" dirty="0" smtClean="0"/>
          </a:p>
          <a:p>
            <a:pPr marL="285750" indent="-285750">
              <a:buFont typeface="Wingdings" panose="05000000000000000000" pitchFamily="2" charset="2"/>
              <a:buChar char="Ø"/>
            </a:pPr>
            <a:r>
              <a:rPr lang="de-DE" sz="1600" b="1" dirty="0"/>
              <a:t>Zeitpunkt der Erfassung </a:t>
            </a:r>
            <a:r>
              <a:rPr lang="de-DE" sz="1600" dirty="0"/>
              <a:t>der TN-Daten in ProNord 4 Wochen nach Eintritt und 4 Wochen nach Austritt bzw. dem </a:t>
            </a:r>
            <a:r>
              <a:rPr lang="de-DE" sz="1600" dirty="0" smtClean="0"/>
              <a:t>Projektende</a:t>
            </a:r>
          </a:p>
          <a:p>
            <a:pPr marL="285750" indent="-285750">
              <a:buFont typeface="Wingdings" panose="05000000000000000000" pitchFamily="2" charset="2"/>
              <a:buChar char="Ø"/>
            </a:pPr>
            <a:endParaRPr lang="de-DE" sz="1600" b="1" dirty="0"/>
          </a:p>
          <a:p>
            <a:pPr marL="285750" indent="-285750">
              <a:buFont typeface="Wingdings" panose="05000000000000000000" pitchFamily="2" charset="2"/>
              <a:buChar char="Ø"/>
            </a:pPr>
            <a:r>
              <a:rPr lang="de-DE" sz="1600" b="1" dirty="0" smtClean="0"/>
              <a:t>Eingabe</a:t>
            </a:r>
            <a:r>
              <a:rPr lang="de-DE" sz="1600" dirty="0" smtClean="0"/>
              <a:t> </a:t>
            </a:r>
            <a:r>
              <a:rPr lang="de-DE" sz="1600" dirty="0"/>
              <a:t>der </a:t>
            </a:r>
            <a:r>
              <a:rPr lang="de-DE" sz="1600" dirty="0" smtClean="0"/>
              <a:t>TN-Datensätze </a:t>
            </a:r>
            <a:r>
              <a:rPr lang="de-DE" sz="1600" dirty="0"/>
              <a:t>entweder </a:t>
            </a:r>
            <a:r>
              <a:rPr lang="de-DE" sz="1600" b="1" dirty="0"/>
              <a:t>direkt in ProNord </a:t>
            </a:r>
            <a:r>
              <a:rPr lang="de-DE" sz="1600" dirty="0"/>
              <a:t>oder </a:t>
            </a:r>
            <a:r>
              <a:rPr lang="de-DE" sz="1600" b="1" dirty="0"/>
              <a:t>über </a:t>
            </a:r>
            <a:r>
              <a:rPr lang="de-DE" sz="1600" b="1" dirty="0" smtClean="0"/>
              <a:t>Excel-Importlisten</a:t>
            </a:r>
            <a:endParaRPr lang="de-DE" sz="1600" dirty="0"/>
          </a:p>
          <a:p>
            <a:pPr marL="285750" indent="-285750">
              <a:buFont typeface="Wingdings" panose="05000000000000000000" pitchFamily="2" charset="2"/>
              <a:buChar char="Ø"/>
            </a:pPr>
            <a:endParaRPr lang="de-DE" sz="1600" b="1" dirty="0" smtClean="0"/>
          </a:p>
        </p:txBody>
      </p:sp>
    </p:spTree>
    <p:extLst>
      <p:ext uri="{BB962C8B-B14F-4D97-AF65-F5344CB8AC3E}">
        <p14:creationId xmlns:p14="http://schemas.microsoft.com/office/powerpoint/2010/main" val="3581579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direkt in ProNord</a:t>
            </a:r>
          </a:p>
        </p:txBody>
      </p:sp>
      <p:sp>
        <p:nvSpPr>
          <p:cNvPr id="4" name="Textfeld 3"/>
          <p:cNvSpPr txBox="1"/>
          <p:nvPr/>
        </p:nvSpPr>
        <p:spPr>
          <a:xfrm>
            <a:off x="323528" y="1628800"/>
            <a:ext cx="8574708" cy="1323439"/>
          </a:xfrm>
          <a:prstGeom prst="rect">
            <a:avLst/>
          </a:prstGeom>
          <a:noFill/>
        </p:spPr>
        <p:txBody>
          <a:bodyPr wrap="square" rtlCol="0">
            <a:spAutoFit/>
          </a:bodyPr>
          <a:lstStyle/>
          <a:p>
            <a:endParaRPr lang="de-DE" sz="1600" dirty="0" smtClean="0"/>
          </a:p>
          <a:p>
            <a:pPr marL="285750" indent="-285750">
              <a:buFont typeface="Wingdings" panose="05000000000000000000" pitchFamily="2" charset="2"/>
              <a:buChar char="Ø"/>
            </a:pPr>
            <a:r>
              <a:rPr lang="de-DE" sz="1600" dirty="0" smtClean="0"/>
              <a:t>Startseite in ProNord/ </a:t>
            </a:r>
            <a:r>
              <a:rPr lang="de-DE" sz="1600" b="1" dirty="0" smtClean="0"/>
              <a:t>Teilnehmer</a:t>
            </a:r>
            <a:endParaRPr lang="de-DE" sz="1600" b="1" dirty="0"/>
          </a:p>
          <a:p>
            <a:endParaRPr lang="de-DE" sz="1600" dirty="0" smtClean="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348881"/>
            <a:ext cx="8790732" cy="3812468"/>
          </a:xfrm>
          <a:prstGeom prst="rect">
            <a:avLst/>
          </a:prstGeom>
        </p:spPr>
      </p:pic>
    </p:spTree>
    <p:extLst>
      <p:ext uri="{BB962C8B-B14F-4D97-AF65-F5344CB8AC3E}">
        <p14:creationId xmlns:p14="http://schemas.microsoft.com/office/powerpoint/2010/main" val="523273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1999" cy="1008112"/>
          </a:xfrm>
        </p:spPr>
        <p:txBody>
          <a:bodyPr/>
          <a:lstStyle/>
          <a:p>
            <a:r>
              <a:rPr lang="de-DE" sz="2000" dirty="0"/>
              <a:t>Datenerfassung direkt in ProNord</a:t>
            </a:r>
          </a:p>
        </p:txBody>
      </p:sp>
      <p:sp>
        <p:nvSpPr>
          <p:cNvPr id="4" name="Textfeld 3"/>
          <p:cNvSpPr txBox="1"/>
          <p:nvPr/>
        </p:nvSpPr>
        <p:spPr>
          <a:xfrm>
            <a:off x="179512" y="1628800"/>
            <a:ext cx="8574708" cy="2800767"/>
          </a:xfrm>
          <a:prstGeom prst="rect">
            <a:avLst/>
          </a:prstGeom>
          <a:noFill/>
        </p:spPr>
        <p:txBody>
          <a:bodyPr wrap="square" rtlCol="0">
            <a:spAutoFit/>
          </a:bodyPr>
          <a:lstStyle/>
          <a:p>
            <a:endParaRPr lang="de-DE" sz="1600" dirty="0" smtClean="0"/>
          </a:p>
          <a:p>
            <a:pPr marL="285750" indent="-285750">
              <a:buFont typeface="Wingdings" panose="05000000000000000000" pitchFamily="2" charset="2"/>
              <a:buChar char="Ø"/>
            </a:pPr>
            <a:r>
              <a:rPr lang="de-DE" sz="1600" dirty="0" smtClean="0"/>
              <a:t>Übersicht </a:t>
            </a:r>
            <a:r>
              <a:rPr lang="de-DE" sz="1600" b="1" dirty="0" smtClean="0"/>
              <a:t>Teilnehmerliste</a:t>
            </a:r>
          </a:p>
          <a:p>
            <a:pPr marL="742950" lvl="1" indent="-285750">
              <a:buFont typeface="Wingdings" panose="05000000000000000000" pitchFamily="2" charset="2"/>
              <a:buChar char="Ø"/>
            </a:pPr>
            <a:endParaRPr lang="de-DE" sz="1600" dirty="0"/>
          </a:p>
          <a:p>
            <a:pPr marL="742950" lvl="1" indent="-285750">
              <a:buFont typeface="Wingdings" panose="05000000000000000000" pitchFamily="2" charset="2"/>
              <a:buChar char="Ø"/>
            </a:pPr>
            <a:r>
              <a:rPr lang="de-DE" sz="1600" dirty="0" smtClean="0"/>
              <a:t>„</a:t>
            </a:r>
            <a:r>
              <a:rPr lang="de-DE" sz="1600" b="1" dirty="0" smtClean="0"/>
              <a:t>Teilnehmenden anlegen</a:t>
            </a:r>
            <a:r>
              <a:rPr lang="de-DE" sz="1600" dirty="0" smtClean="0"/>
              <a:t>“: direkte Einzeldatenerfassung</a:t>
            </a:r>
          </a:p>
          <a:p>
            <a:pPr marL="742950" lvl="1" indent="-285750">
              <a:buFont typeface="Wingdings" panose="05000000000000000000" pitchFamily="2" charset="2"/>
              <a:buChar char="Ø"/>
            </a:pPr>
            <a:endParaRPr lang="de-DE" sz="1600" dirty="0"/>
          </a:p>
          <a:p>
            <a:pPr marL="742950" lvl="1" indent="-285750">
              <a:buFont typeface="Wingdings" panose="05000000000000000000" pitchFamily="2" charset="2"/>
              <a:buChar char="Ø"/>
            </a:pPr>
            <a:r>
              <a:rPr lang="de-DE" sz="1600" dirty="0" smtClean="0"/>
              <a:t>„</a:t>
            </a:r>
            <a:r>
              <a:rPr lang="de-DE" sz="1600" b="1" dirty="0" smtClean="0"/>
              <a:t>Import</a:t>
            </a:r>
            <a:r>
              <a:rPr lang="de-DE" sz="1600" dirty="0" smtClean="0"/>
              <a:t>“: Hochladen von mehreren Datensätzen mit Hilfe von Excel-Importlisten</a:t>
            </a:r>
          </a:p>
          <a:p>
            <a:pPr marL="742950" lvl="1" indent="-285750">
              <a:buFont typeface="Wingdings" panose="05000000000000000000" pitchFamily="2" charset="2"/>
              <a:buChar char="Ø"/>
            </a:pPr>
            <a:endParaRPr lang="de-DE" sz="1600" dirty="0"/>
          </a:p>
          <a:p>
            <a:pPr marL="742950" lvl="1" indent="-285750">
              <a:buFont typeface="Wingdings" panose="05000000000000000000" pitchFamily="2" charset="2"/>
              <a:buChar char="Ø"/>
            </a:pPr>
            <a:endParaRPr lang="de-DE" sz="1600" dirty="0"/>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endParaRPr lang="de-DE" sz="1600" dirty="0"/>
          </a:p>
          <a:p>
            <a:pPr marL="285750" indent="-285750">
              <a:lnSpc>
                <a:spcPct val="100000"/>
              </a:lnSpc>
              <a:buFont typeface="Wingdings" panose="05000000000000000000" pitchFamily="2" charset="2"/>
              <a:buChar char="Ø"/>
            </a:pPr>
            <a:endParaRPr lang="de-DE" sz="16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789040"/>
            <a:ext cx="8820472" cy="1582565"/>
          </a:xfrm>
          <a:prstGeom prst="rect">
            <a:avLst/>
          </a:prstGeom>
        </p:spPr>
      </p:pic>
    </p:spTree>
    <p:extLst>
      <p:ext uri="{BB962C8B-B14F-4D97-AF65-F5344CB8AC3E}">
        <p14:creationId xmlns:p14="http://schemas.microsoft.com/office/powerpoint/2010/main" val="1049358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H_PowerPoint_Wirtschaft">
  <a:themeElements>
    <a:clrScheme name="SH">
      <a:dk1>
        <a:srgbClr val="003064"/>
      </a:dk1>
      <a:lt1>
        <a:sysClr val="window" lastClr="FFFFFF"/>
      </a:lt1>
      <a:dk2>
        <a:srgbClr val="000000"/>
      </a:dk2>
      <a:lt2>
        <a:srgbClr val="D4004B"/>
      </a:lt2>
      <a:accent1>
        <a:srgbClr val="00A2AB"/>
      </a:accent1>
      <a:accent2>
        <a:srgbClr val="008CCF"/>
      </a:accent2>
      <a:accent3>
        <a:srgbClr val="3A78B8"/>
      </a:accent3>
      <a:accent4>
        <a:srgbClr val="7A6FAC"/>
      </a:accent4>
      <a:accent5>
        <a:srgbClr val="B55C9C"/>
      </a:accent5>
      <a:accent6>
        <a:srgbClr val="D62F87"/>
      </a:accent6>
      <a:hlink>
        <a:srgbClr val="003064"/>
      </a:hlink>
      <a:folHlink>
        <a:srgbClr val="003064"/>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theme>
</file>

<file path=ppt/theme/theme2.xml><?xml version="1.0" encoding="utf-8"?>
<a:theme xmlns:a="http://schemas.openxmlformats.org/drawingml/2006/main" name="Larissa">
  <a:themeElements>
    <a:clrScheme name="SH">
      <a:dk1>
        <a:srgbClr val="003064"/>
      </a:dk1>
      <a:lt1>
        <a:sysClr val="window" lastClr="FFFFFF"/>
      </a:lt1>
      <a:dk2>
        <a:srgbClr val="000000"/>
      </a:dk2>
      <a:lt2>
        <a:srgbClr val="D4004B"/>
      </a:lt2>
      <a:accent1>
        <a:srgbClr val="00A2AB"/>
      </a:accent1>
      <a:accent2>
        <a:srgbClr val="008CCF"/>
      </a:accent2>
      <a:accent3>
        <a:srgbClr val="3A78B8"/>
      </a:accent3>
      <a:accent4>
        <a:srgbClr val="7A6FAC"/>
      </a:accent4>
      <a:accent5>
        <a:srgbClr val="B55C9C"/>
      </a:accent5>
      <a:accent6>
        <a:srgbClr val="D62F87"/>
      </a:accent6>
      <a:hlink>
        <a:srgbClr val="003064"/>
      </a:hlink>
      <a:folHlink>
        <a:srgbClr val="003064"/>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H">
      <a:dk1>
        <a:srgbClr val="003064"/>
      </a:dk1>
      <a:lt1>
        <a:sysClr val="window" lastClr="FFFFFF"/>
      </a:lt1>
      <a:dk2>
        <a:srgbClr val="000000"/>
      </a:dk2>
      <a:lt2>
        <a:srgbClr val="D4004B"/>
      </a:lt2>
      <a:accent1>
        <a:srgbClr val="00A2AB"/>
      </a:accent1>
      <a:accent2>
        <a:srgbClr val="008CCF"/>
      </a:accent2>
      <a:accent3>
        <a:srgbClr val="3A78B8"/>
      </a:accent3>
      <a:accent4>
        <a:srgbClr val="7A6FAC"/>
      </a:accent4>
      <a:accent5>
        <a:srgbClr val="B55C9C"/>
      </a:accent5>
      <a:accent6>
        <a:srgbClr val="D62F87"/>
      </a:accent6>
      <a:hlink>
        <a:srgbClr val="003064"/>
      </a:hlink>
      <a:folHlink>
        <a:srgbClr val="003064"/>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SH_PowerPoint_Wirtschaft</Template>
  <TotalTime>0</TotalTime>
  <Words>1011</Words>
  <Application>Microsoft Office PowerPoint</Application>
  <PresentationFormat>Bildschirmpräsentation (4:3)</PresentationFormat>
  <Paragraphs>267</Paragraphs>
  <Slides>22</Slides>
  <Notes>20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22</vt:i4>
      </vt:variant>
    </vt:vector>
  </HeadingPairs>
  <TitlesOfParts>
    <vt:vector size="25" baseType="lpstr">
      <vt:lpstr>Arial</vt:lpstr>
      <vt:lpstr>Wingdings</vt:lpstr>
      <vt:lpstr>SH_PowerPoint_Wirtschaft</vt:lpstr>
      <vt:lpstr>ESF-Trägerschulung  Modul 4 Monitoring - Teilnehmende</vt:lpstr>
      <vt:lpstr>Programm</vt:lpstr>
      <vt:lpstr>Datenschutz, Datenminimierung</vt:lpstr>
      <vt:lpstr>Datenmeldungen an die EU-Kommission</vt:lpstr>
      <vt:lpstr>Erste Hinweise zur Teilnehmendenerfassung</vt:lpstr>
      <vt:lpstr>Die Erfassungsbögen</vt:lpstr>
      <vt:lpstr>Hinweise auf die Umsetzung in Pro Nord</vt:lpstr>
      <vt:lpstr>Datenerfassung direkt in ProNord</vt:lpstr>
      <vt:lpstr>Datenerfassung direkt in ProNord</vt:lpstr>
      <vt:lpstr>Datenerfassung direkt in ProNord</vt:lpstr>
      <vt:lpstr>Datenerfassung direkt in ProNord</vt:lpstr>
      <vt:lpstr>Datenerfassung direkt in ProNord</vt:lpstr>
      <vt:lpstr>Datenerfassung direkt in ProNord</vt:lpstr>
      <vt:lpstr>Datenerfassung direkt in ProNord</vt:lpstr>
      <vt:lpstr>Datenerfassung direkt in ProNord</vt:lpstr>
      <vt:lpstr>Datenerfassung in ProNord über Excel-Importlisten</vt:lpstr>
      <vt:lpstr>Datenerfassung über Excel-Importliste Kontakt</vt:lpstr>
      <vt:lpstr>Datenerfassung über Excel-Importliste Eintritt</vt:lpstr>
      <vt:lpstr>Datenerfassung über Excel-Importlisten</vt:lpstr>
      <vt:lpstr>Datenerfassung über Excel-Importliste Austritt</vt:lpstr>
      <vt:lpstr>Weitere Abfragemöglichkeiten in ProNord</vt:lpstr>
      <vt:lpstr>Klärung von offenen Fragen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Schleswig-Holstein Der echte Norden</dc:title>
  <dc:creator>Hupe, Stefan (WiMi)</dc:creator>
  <cp:lastModifiedBy>Marlene Schlosser</cp:lastModifiedBy>
  <cp:revision>323</cp:revision>
  <cp:lastPrinted>2022-03-15T11:29:47Z</cp:lastPrinted>
  <dcterms:created xsi:type="dcterms:W3CDTF">2017-07-03T13:54:15Z</dcterms:created>
  <dcterms:modified xsi:type="dcterms:W3CDTF">2022-03-28T10:11:11Z</dcterms:modified>
</cp:coreProperties>
</file>