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20"/>
  </p:notesMasterIdLst>
  <p:handoutMasterIdLst>
    <p:handoutMasterId r:id="rId21"/>
  </p:handoutMasterIdLst>
  <p:sldIdLst>
    <p:sldId id="358" r:id="rId6"/>
    <p:sldId id="366" r:id="rId7"/>
    <p:sldId id="367" r:id="rId8"/>
    <p:sldId id="380" r:id="rId9"/>
    <p:sldId id="368" r:id="rId10"/>
    <p:sldId id="369" r:id="rId11"/>
    <p:sldId id="370" r:id="rId12"/>
    <p:sldId id="371" r:id="rId13"/>
    <p:sldId id="372" r:id="rId14"/>
    <p:sldId id="373" r:id="rId15"/>
    <p:sldId id="381" r:id="rId16"/>
    <p:sldId id="374" r:id="rId17"/>
    <p:sldId id="375" r:id="rId18"/>
    <p:sldId id="377" r:id="rId19"/>
  </p:sldIdLst>
  <p:sldSz cx="9144000" cy="6858000" type="screen4x3"/>
  <p:notesSz cx="6797675" cy="9926638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4042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etbar-Endres, Martin (Sozialministerium)" initials="TM(" lastIdx="1" clrIdx="0"/>
  <p:cmAuthor id="1" name="Hupe, Stefan (WiMi)" initials="SH, WimI" lastIdx="1" clrIdx="1">
    <p:extLst>
      <p:ext uri="{19B8F6BF-5375-455C-9EA6-DF929625EA0E}">
        <p15:presenceInfo xmlns:p15="http://schemas.microsoft.com/office/powerpoint/2012/main" userId="Hupe, Stefan (WiMi)" providerId="None"/>
      </p:ext>
    </p:extLst>
  </p:cmAuthor>
  <p:cmAuthor id="2" name="Tretbar-Endres, Martin (WiMi)" initials="TM(" lastIdx="17" clrIdx="2">
    <p:extLst>
      <p:ext uri="{19B8F6BF-5375-455C-9EA6-DF929625EA0E}">
        <p15:presenceInfo xmlns:p15="http://schemas.microsoft.com/office/powerpoint/2012/main" userId="S-1-5-21-1715567821-1935655697-1801674531-111307" providerId="AD"/>
      </p:ext>
    </p:extLst>
  </p:cmAuthor>
  <p:cmAuthor id="3" name="Speth, Sandy (WiMi)" initials="SS(" lastIdx="1" clrIdx="3">
    <p:extLst>
      <p:ext uri="{19B8F6BF-5375-455C-9EA6-DF929625EA0E}">
        <p15:presenceInfo xmlns:p15="http://schemas.microsoft.com/office/powerpoint/2012/main" userId="S-1-5-21-1715567821-1935655697-1801674531-16476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4"/>
    <a:srgbClr val="FFFFFF"/>
    <a:srgbClr val="CBCDD3"/>
    <a:srgbClr val="CBE0E2"/>
    <a:srgbClr val="E7E8EA"/>
    <a:srgbClr val="F2F4F7"/>
    <a:srgbClr val="7F9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7F03B-FB34-48B0-A10A-D460B1186C4D}" v="44" dt="2021-05-31T13:20:01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27" autoAdjust="0"/>
  </p:normalViewPr>
  <p:slideViewPr>
    <p:cSldViewPr showGuides="1">
      <p:cViewPr varScale="1">
        <p:scale>
          <a:sx n="128" d="100"/>
          <a:sy n="128" d="100"/>
        </p:scale>
        <p:origin x="918" y="114"/>
      </p:cViewPr>
      <p:guideLst>
        <p:guide orient="horz" pos="1071"/>
        <p:guide orient="horz" pos="4042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-353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Stahn" userId="d376d8fe-c862-4e45-b84e-aef049eb1073" providerId="ADAL" clId="{0E87F03B-FB34-48B0-A10A-D460B1186C4D}"/>
    <pc:docChg chg="undo custSel addSld delSld modSld sldOrd">
      <pc:chgData name="Andreas Stahn" userId="d376d8fe-c862-4e45-b84e-aef049eb1073" providerId="ADAL" clId="{0E87F03B-FB34-48B0-A10A-D460B1186C4D}" dt="2021-05-31T13:26:10.613" v="4819" actId="13926"/>
      <pc:docMkLst>
        <pc:docMk/>
      </pc:docMkLst>
      <pc:sldChg chg="del">
        <pc:chgData name="Andreas Stahn" userId="d376d8fe-c862-4e45-b84e-aef049eb1073" providerId="ADAL" clId="{0E87F03B-FB34-48B0-A10A-D460B1186C4D}" dt="2021-05-31T11:53:22.226" v="11" actId="47"/>
        <pc:sldMkLst>
          <pc:docMk/>
          <pc:sldMk cId="3108323352" sldId="277"/>
        </pc:sldMkLst>
      </pc:sldChg>
      <pc:sldChg chg="modSp mod">
        <pc:chgData name="Andreas Stahn" userId="d376d8fe-c862-4e45-b84e-aef049eb1073" providerId="ADAL" clId="{0E87F03B-FB34-48B0-A10A-D460B1186C4D}" dt="2021-05-31T13:26:10.613" v="4819" actId="13926"/>
        <pc:sldMkLst>
          <pc:docMk/>
          <pc:sldMk cId="187816663" sldId="299"/>
        </pc:sldMkLst>
        <pc:spChg chg="mod">
          <ac:chgData name="Andreas Stahn" userId="d376d8fe-c862-4e45-b84e-aef049eb1073" providerId="ADAL" clId="{0E87F03B-FB34-48B0-A10A-D460B1186C4D}" dt="2021-05-31T13:26:10.613" v="4819" actId="13926"/>
          <ac:spMkLst>
            <pc:docMk/>
            <pc:sldMk cId="187816663" sldId="299"/>
            <ac:spMk id="2" creationId="{00000000-0000-0000-0000-000000000000}"/>
          </ac:spMkLst>
        </pc:spChg>
        <pc:spChg chg="mod">
          <ac:chgData name="Andreas Stahn" userId="d376d8fe-c862-4e45-b84e-aef049eb1073" providerId="ADAL" clId="{0E87F03B-FB34-48B0-A10A-D460B1186C4D}" dt="2021-05-31T11:53:02.236" v="6" actId="20577"/>
          <ac:spMkLst>
            <pc:docMk/>
            <pc:sldMk cId="187816663" sldId="299"/>
            <ac:spMk id="3" creationId="{00000000-0000-0000-0000-000000000000}"/>
          </ac:spMkLst>
        </pc:spChg>
      </pc:sldChg>
      <pc:sldChg chg="del">
        <pc:chgData name="Andreas Stahn" userId="d376d8fe-c862-4e45-b84e-aef049eb1073" providerId="ADAL" clId="{0E87F03B-FB34-48B0-A10A-D460B1186C4D}" dt="2021-05-31T11:53:15.020" v="8" actId="47"/>
        <pc:sldMkLst>
          <pc:docMk/>
          <pc:sldMk cId="3467145342" sldId="305"/>
        </pc:sldMkLst>
      </pc:sldChg>
      <pc:sldChg chg="del">
        <pc:chgData name="Andreas Stahn" userId="d376d8fe-c862-4e45-b84e-aef049eb1073" providerId="ADAL" clId="{0E87F03B-FB34-48B0-A10A-D460B1186C4D}" dt="2021-05-31T12:34:53.595" v="2595" actId="47"/>
        <pc:sldMkLst>
          <pc:docMk/>
          <pc:sldMk cId="1976523691" sldId="308"/>
        </pc:sldMkLst>
      </pc:sldChg>
      <pc:sldChg chg="del">
        <pc:chgData name="Andreas Stahn" userId="d376d8fe-c862-4e45-b84e-aef049eb1073" providerId="ADAL" clId="{0E87F03B-FB34-48B0-A10A-D460B1186C4D}" dt="2021-05-31T12:34:47.229" v="2594" actId="47"/>
        <pc:sldMkLst>
          <pc:docMk/>
          <pc:sldMk cId="1199093720" sldId="311"/>
        </pc:sldMkLst>
      </pc:sldChg>
      <pc:sldChg chg="del">
        <pc:chgData name="Andreas Stahn" userId="d376d8fe-c862-4e45-b84e-aef049eb1073" providerId="ADAL" clId="{0E87F03B-FB34-48B0-A10A-D460B1186C4D}" dt="2021-05-31T11:53:14.402" v="7" actId="47"/>
        <pc:sldMkLst>
          <pc:docMk/>
          <pc:sldMk cId="3614669530" sldId="312"/>
        </pc:sldMkLst>
      </pc:sldChg>
      <pc:sldChg chg="del ord">
        <pc:chgData name="Andreas Stahn" userId="d376d8fe-c862-4e45-b84e-aef049eb1073" providerId="ADAL" clId="{0E87F03B-FB34-48B0-A10A-D460B1186C4D}" dt="2021-05-31T12:23:55.036" v="1870" actId="47"/>
        <pc:sldMkLst>
          <pc:docMk/>
          <pc:sldMk cId="167140626" sldId="314"/>
        </pc:sldMkLst>
      </pc:sldChg>
      <pc:sldChg chg="add del ord">
        <pc:chgData name="Andreas Stahn" userId="d376d8fe-c862-4e45-b84e-aef049eb1073" providerId="ADAL" clId="{0E87F03B-FB34-48B0-A10A-D460B1186C4D}" dt="2021-05-31T12:34:42.560" v="2593" actId="47"/>
        <pc:sldMkLst>
          <pc:docMk/>
          <pc:sldMk cId="1601042023" sldId="316"/>
        </pc:sldMkLst>
      </pc:sldChg>
      <pc:sldChg chg="del">
        <pc:chgData name="Andreas Stahn" userId="d376d8fe-c862-4e45-b84e-aef049eb1073" providerId="ADAL" clId="{0E87F03B-FB34-48B0-A10A-D460B1186C4D}" dt="2021-05-31T11:53:15.568" v="9" actId="47"/>
        <pc:sldMkLst>
          <pc:docMk/>
          <pc:sldMk cId="2302854645" sldId="316"/>
        </pc:sldMkLst>
      </pc:sldChg>
      <pc:sldChg chg="del">
        <pc:chgData name="Andreas Stahn" userId="d376d8fe-c862-4e45-b84e-aef049eb1073" providerId="ADAL" clId="{0E87F03B-FB34-48B0-A10A-D460B1186C4D}" dt="2021-05-31T11:53:17.990" v="10" actId="47"/>
        <pc:sldMkLst>
          <pc:docMk/>
          <pc:sldMk cId="2783736165" sldId="318"/>
        </pc:sldMkLst>
      </pc:sldChg>
      <pc:sldChg chg="modSp mod">
        <pc:chgData name="Andreas Stahn" userId="d376d8fe-c862-4e45-b84e-aef049eb1073" providerId="ADAL" clId="{0E87F03B-FB34-48B0-A10A-D460B1186C4D}" dt="2021-05-31T11:59:55.029" v="43" actId="20577"/>
        <pc:sldMkLst>
          <pc:docMk/>
          <pc:sldMk cId="1063101480" sldId="320"/>
        </pc:sldMkLst>
        <pc:spChg chg="mod">
          <ac:chgData name="Andreas Stahn" userId="d376d8fe-c862-4e45-b84e-aef049eb1073" providerId="ADAL" clId="{0E87F03B-FB34-48B0-A10A-D460B1186C4D}" dt="2021-05-31T11:59:55.029" v="43" actId="20577"/>
          <ac:spMkLst>
            <pc:docMk/>
            <pc:sldMk cId="1063101480" sldId="320"/>
            <ac:spMk id="2" creationId="{00000000-0000-0000-0000-000000000000}"/>
          </ac:spMkLst>
        </pc:spChg>
        <pc:graphicFrameChg chg="mod modGraphic">
          <ac:chgData name="Andreas Stahn" userId="d376d8fe-c862-4e45-b84e-aef049eb1073" providerId="ADAL" clId="{0E87F03B-FB34-48B0-A10A-D460B1186C4D}" dt="2021-05-31T11:55:34.515" v="16" actId="20577"/>
          <ac:graphicFrameMkLst>
            <pc:docMk/>
            <pc:sldMk cId="1063101480" sldId="320"/>
            <ac:graphicFrameMk id="4" creationId="{00000000-0000-0000-0000-000000000000}"/>
          </ac:graphicFrameMkLst>
        </pc:graphicFrameChg>
      </pc:sldChg>
      <pc:sldChg chg="modSp mod">
        <pc:chgData name="Andreas Stahn" userId="d376d8fe-c862-4e45-b84e-aef049eb1073" providerId="ADAL" clId="{0E87F03B-FB34-48B0-A10A-D460B1186C4D}" dt="2021-05-31T11:59:38.186" v="40" actId="20577"/>
        <pc:sldMkLst>
          <pc:docMk/>
          <pc:sldMk cId="1157415810" sldId="321"/>
        </pc:sldMkLst>
        <pc:spChg chg="mod">
          <ac:chgData name="Andreas Stahn" userId="d376d8fe-c862-4e45-b84e-aef049eb1073" providerId="ADAL" clId="{0E87F03B-FB34-48B0-A10A-D460B1186C4D}" dt="2021-05-31T11:59:38.186" v="40" actId="20577"/>
          <ac:spMkLst>
            <pc:docMk/>
            <pc:sldMk cId="1157415810" sldId="321"/>
            <ac:spMk id="2" creationId="{00000000-0000-0000-0000-000000000000}"/>
          </ac:spMkLst>
        </pc:spChg>
        <pc:graphicFrameChg chg="modGraphic">
          <ac:chgData name="Andreas Stahn" userId="d376d8fe-c862-4e45-b84e-aef049eb1073" providerId="ADAL" clId="{0E87F03B-FB34-48B0-A10A-D460B1186C4D}" dt="2021-05-31T11:57:01.482" v="18" actId="20577"/>
          <ac:graphicFrameMkLst>
            <pc:docMk/>
            <pc:sldMk cId="1157415810" sldId="321"/>
            <ac:graphicFrameMk id="4" creationId="{00000000-0000-0000-0000-000000000000}"/>
          </ac:graphicFrameMkLst>
        </pc:graphicFrameChg>
      </pc:sldChg>
      <pc:sldChg chg="modSp mod">
        <pc:chgData name="Andreas Stahn" userId="d376d8fe-c862-4e45-b84e-aef049eb1073" providerId="ADAL" clId="{0E87F03B-FB34-48B0-A10A-D460B1186C4D}" dt="2021-05-31T11:59:32.853" v="37" actId="20577"/>
        <pc:sldMkLst>
          <pc:docMk/>
          <pc:sldMk cId="3321258305" sldId="322"/>
        </pc:sldMkLst>
        <pc:spChg chg="mod">
          <ac:chgData name="Andreas Stahn" userId="d376d8fe-c862-4e45-b84e-aef049eb1073" providerId="ADAL" clId="{0E87F03B-FB34-48B0-A10A-D460B1186C4D}" dt="2021-05-31T11:59:32.853" v="37" actId="20577"/>
          <ac:spMkLst>
            <pc:docMk/>
            <pc:sldMk cId="3321258305" sldId="322"/>
            <ac:spMk id="2" creationId="{00000000-0000-0000-0000-000000000000}"/>
          </ac:spMkLst>
        </pc:spChg>
        <pc:graphicFrameChg chg="modGraphic">
          <ac:chgData name="Andreas Stahn" userId="d376d8fe-c862-4e45-b84e-aef049eb1073" providerId="ADAL" clId="{0E87F03B-FB34-48B0-A10A-D460B1186C4D}" dt="2021-05-31T11:59:21.338" v="33" actId="20577"/>
          <ac:graphicFrameMkLst>
            <pc:docMk/>
            <pc:sldMk cId="3321258305" sldId="322"/>
            <ac:graphicFrameMk id="4" creationId="{00000000-0000-0000-0000-000000000000}"/>
          </ac:graphicFrameMkLst>
        </pc:graphicFrameChg>
      </pc:sldChg>
      <pc:sldChg chg="modSp add mod">
        <pc:chgData name="Andreas Stahn" userId="d376d8fe-c862-4e45-b84e-aef049eb1073" providerId="ADAL" clId="{0E87F03B-FB34-48B0-A10A-D460B1186C4D}" dt="2021-05-31T12:33:48.415" v="2578" actId="14100"/>
        <pc:sldMkLst>
          <pc:docMk/>
          <pc:sldMk cId="1138985503" sldId="323"/>
        </pc:sldMkLst>
        <pc:spChg chg="mod">
          <ac:chgData name="Andreas Stahn" userId="d376d8fe-c862-4e45-b84e-aef049eb1073" providerId="ADAL" clId="{0E87F03B-FB34-48B0-A10A-D460B1186C4D}" dt="2021-05-31T12:33:48.415" v="2578" actId="14100"/>
          <ac:spMkLst>
            <pc:docMk/>
            <pc:sldMk cId="1138985503" sldId="323"/>
            <ac:spMk id="4" creationId="{00000000-0000-0000-0000-000000000000}"/>
          </ac:spMkLst>
        </pc:spChg>
        <pc:spChg chg="mod">
          <ac:chgData name="Andreas Stahn" userId="d376d8fe-c862-4e45-b84e-aef049eb1073" providerId="ADAL" clId="{0E87F03B-FB34-48B0-A10A-D460B1186C4D}" dt="2021-05-31T12:28:48.325" v="2277" actId="948"/>
          <ac:spMkLst>
            <pc:docMk/>
            <pc:sldMk cId="1138985503" sldId="323"/>
            <ac:spMk id="5" creationId="{00000000-0000-0000-0000-000000000000}"/>
          </ac:spMkLst>
        </pc:spChg>
      </pc:sldChg>
      <pc:sldChg chg="modSp add del mod">
        <pc:chgData name="Andreas Stahn" userId="d376d8fe-c862-4e45-b84e-aef049eb1073" providerId="ADAL" clId="{0E87F03B-FB34-48B0-A10A-D460B1186C4D}" dt="2021-05-31T12:10:41.052" v="371"/>
        <pc:sldMkLst>
          <pc:docMk/>
          <pc:sldMk cId="926379290" sldId="324"/>
        </pc:sldMkLst>
        <pc:spChg chg="mod">
          <ac:chgData name="Andreas Stahn" userId="d376d8fe-c862-4e45-b84e-aef049eb1073" providerId="ADAL" clId="{0E87F03B-FB34-48B0-A10A-D460B1186C4D}" dt="2021-05-31T12:10:40.005" v="370" actId="1076"/>
          <ac:spMkLst>
            <pc:docMk/>
            <pc:sldMk cId="926379290" sldId="324"/>
            <ac:spMk id="5" creationId="{00000000-0000-0000-0000-000000000000}"/>
          </ac:spMkLst>
        </pc:spChg>
      </pc:sldChg>
      <pc:sldChg chg="modSp add mod ord">
        <pc:chgData name="Andreas Stahn" userId="d376d8fe-c862-4e45-b84e-aef049eb1073" providerId="ADAL" clId="{0E87F03B-FB34-48B0-A10A-D460B1186C4D}" dt="2021-05-31T12:28:33.205" v="2276" actId="20577"/>
        <pc:sldMkLst>
          <pc:docMk/>
          <pc:sldMk cId="2255589285" sldId="324"/>
        </pc:sldMkLst>
        <pc:spChg chg="mod">
          <ac:chgData name="Andreas Stahn" userId="d376d8fe-c862-4e45-b84e-aef049eb1073" providerId="ADAL" clId="{0E87F03B-FB34-48B0-A10A-D460B1186C4D}" dt="2021-05-31T12:18:48.357" v="1317" actId="20577"/>
          <ac:spMkLst>
            <pc:docMk/>
            <pc:sldMk cId="2255589285" sldId="324"/>
            <ac:spMk id="4" creationId="{00000000-0000-0000-0000-000000000000}"/>
          </ac:spMkLst>
        </pc:spChg>
        <pc:spChg chg="mod">
          <ac:chgData name="Andreas Stahn" userId="d376d8fe-c862-4e45-b84e-aef049eb1073" providerId="ADAL" clId="{0E87F03B-FB34-48B0-A10A-D460B1186C4D}" dt="2021-05-31T12:28:33.205" v="2276" actId="20577"/>
          <ac:spMkLst>
            <pc:docMk/>
            <pc:sldMk cId="2255589285" sldId="324"/>
            <ac:spMk id="5" creationId="{00000000-0000-0000-0000-000000000000}"/>
          </ac:spMkLst>
        </pc:spChg>
      </pc:sldChg>
      <pc:sldChg chg="modSp add del mod">
        <pc:chgData name="Andreas Stahn" userId="d376d8fe-c862-4e45-b84e-aef049eb1073" providerId="ADAL" clId="{0E87F03B-FB34-48B0-A10A-D460B1186C4D}" dt="2021-05-31T12:33:27.820" v="2561" actId="47"/>
        <pc:sldMkLst>
          <pc:docMk/>
          <pc:sldMk cId="3401995331" sldId="325"/>
        </pc:sldMkLst>
        <pc:spChg chg="mod">
          <ac:chgData name="Andreas Stahn" userId="d376d8fe-c862-4e45-b84e-aef049eb1073" providerId="ADAL" clId="{0E87F03B-FB34-48B0-A10A-D460B1186C4D}" dt="2021-05-31T12:18:16.586" v="1286" actId="6549"/>
          <ac:spMkLst>
            <pc:docMk/>
            <pc:sldMk cId="3401995331" sldId="325"/>
            <ac:spMk id="4" creationId="{00000000-0000-0000-0000-000000000000}"/>
          </ac:spMkLst>
        </pc:spChg>
      </pc:sldChg>
      <pc:sldChg chg="modSp add mod">
        <pc:chgData name="Andreas Stahn" userId="d376d8fe-c862-4e45-b84e-aef049eb1073" providerId="ADAL" clId="{0E87F03B-FB34-48B0-A10A-D460B1186C4D}" dt="2021-05-31T12:34:03.842" v="2592" actId="14100"/>
        <pc:sldMkLst>
          <pc:docMk/>
          <pc:sldMk cId="42728916" sldId="326"/>
        </pc:sldMkLst>
        <pc:spChg chg="mod">
          <ac:chgData name="Andreas Stahn" userId="d376d8fe-c862-4e45-b84e-aef049eb1073" providerId="ADAL" clId="{0E87F03B-FB34-48B0-A10A-D460B1186C4D}" dt="2021-05-31T12:34:03.842" v="2592" actId="14100"/>
          <ac:spMkLst>
            <pc:docMk/>
            <pc:sldMk cId="42728916" sldId="326"/>
            <ac:spMk id="4" creationId="{00000000-0000-0000-0000-000000000000}"/>
          </ac:spMkLst>
        </pc:spChg>
        <pc:spChg chg="mod">
          <ac:chgData name="Andreas Stahn" userId="d376d8fe-c862-4e45-b84e-aef049eb1073" providerId="ADAL" clId="{0E87F03B-FB34-48B0-A10A-D460B1186C4D}" dt="2021-05-31T12:33:13.145" v="2560" actId="6549"/>
          <ac:spMkLst>
            <pc:docMk/>
            <pc:sldMk cId="42728916" sldId="326"/>
            <ac:spMk id="5" creationId="{00000000-0000-0000-0000-000000000000}"/>
          </ac:spMkLst>
        </pc:spChg>
      </pc:sldChg>
      <pc:sldChg chg="add del">
        <pc:chgData name="Andreas Stahn" userId="d376d8fe-c862-4e45-b84e-aef049eb1073" providerId="ADAL" clId="{0E87F03B-FB34-48B0-A10A-D460B1186C4D}" dt="2021-05-31T12:31:05.552" v="2422"/>
        <pc:sldMkLst>
          <pc:docMk/>
          <pc:sldMk cId="484247888" sldId="327"/>
        </pc:sldMkLst>
      </pc:sldChg>
      <pc:sldChg chg="addSp delSp modSp add mod">
        <pc:chgData name="Andreas Stahn" userId="d376d8fe-c862-4e45-b84e-aef049eb1073" providerId="ADAL" clId="{0E87F03B-FB34-48B0-A10A-D460B1186C4D}" dt="2021-05-31T13:23:58.802" v="4818" actId="113"/>
        <pc:sldMkLst>
          <pc:docMk/>
          <pc:sldMk cId="3967161419" sldId="327"/>
        </pc:sldMkLst>
        <pc:spChg chg="add del mod">
          <ac:chgData name="Andreas Stahn" userId="d376d8fe-c862-4e45-b84e-aef049eb1073" providerId="ADAL" clId="{0E87F03B-FB34-48B0-A10A-D460B1186C4D}" dt="2021-05-31T12:40:49.090" v="3063"/>
          <ac:spMkLst>
            <pc:docMk/>
            <pc:sldMk cId="3967161419" sldId="327"/>
            <ac:spMk id="2" creationId="{D97316A6-A77D-4ACF-90F5-8AC04F0207DA}"/>
          </ac:spMkLst>
        </pc:spChg>
        <pc:spChg chg="add del mod">
          <ac:chgData name="Andreas Stahn" userId="d376d8fe-c862-4e45-b84e-aef049eb1073" providerId="ADAL" clId="{0E87F03B-FB34-48B0-A10A-D460B1186C4D}" dt="2021-05-31T12:40:54.070" v="3065"/>
          <ac:spMkLst>
            <pc:docMk/>
            <pc:sldMk cId="3967161419" sldId="327"/>
            <ac:spMk id="3" creationId="{9617D2F9-03E2-4A93-83AF-F23D8CA5B388}"/>
          </ac:spMkLst>
        </pc:spChg>
        <pc:spChg chg="mod">
          <ac:chgData name="Andreas Stahn" userId="d376d8fe-c862-4e45-b84e-aef049eb1073" providerId="ADAL" clId="{0E87F03B-FB34-48B0-A10A-D460B1186C4D}" dt="2021-05-31T12:39:56.223" v="2952" actId="20577"/>
          <ac:spMkLst>
            <pc:docMk/>
            <pc:sldMk cId="3967161419" sldId="327"/>
            <ac:spMk id="4" creationId="{00000000-0000-0000-0000-000000000000}"/>
          </ac:spMkLst>
        </pc:spChg>
        <pc:spChg chg="mod">
          <ac:chgData name="Andreas Stahn" userId="d376d8fe-c862-4e45-b84e-aef049eb1073" providerId="ADAL" clId="{0E87F03B-FB34-48B0-A10A-D460B1186C4D}" dt="2021-05-31T13:23:58.802" v="4818" actId="113"/>
          <ac:spMkLst>
            <pc:docMk/>
            <pc:sldMk cId="3967161419" sldId="327"/>
            <ac:spMk id="5" creationId="{00000000-0000-0000-0000-000000000000}"/>
          </ac:spMkLst>
        </pc:spChg>
        <pc:spChg chg="add del mod">
          <ac:chgData name="Andreas Stahn" userId="d376d8fe-c862-4e45-b84e-aef049eb1073" providerId="ADAL" clId="{0E87F03B-FB34-48B0-A10A-D460B1186C4D}" dt="2021-05-31T12:35:44.495" v="2625"/>
          <ac:spMkLst>
            <pc:docMk/>
            <pc:sldMk cId="3967161419" sldId="327"/>
            <ac:spMk id="6" creationId="{17A08592-159F-4AEC-B7BC-229EE8B9B531}"/>
          </ac:spMkLst>
        </pc:spChg>
      </pc:sldChg>
      <pc:sldChg chg="modSp add mod">
        <pc:chgData name="Andreas Stahn" userId="d376d8fe-c862-4e45-b84e-aef049eb1073" providerId="ADAL" clId="{0E87F03B-FB34-48B0-A10A-D460B1186C4D}" dt="2021-05-31T13:23:50.882" v="4816" actId="113"/>
        <pc:sldMkLst>
          <pc:docMk/>
          <pc:sldMk cId="3501737200" sldId="328"/>
        </pc:sldMkLst>
        <pc:spChg chg="mod">
          <ac:chgData name="Andreas Stahn" userId="d376d8fe-c862-4e45-b84e-aef049eb1073" providerId="ADAL" clId="{0E87F03B-FB34-48B0-A10A-D460B1186C4D}" dt="2021-05-31T12:41:05.727" v="3067" actId="20577"/>
          <ac:spMkLst>
            <pc:docMk/>
            <pc:sldMk cId="3501737200" sldId="328"/>
            <ac:spMk id="4" creationId="{00000000-0000-0000-0000-000000000000}"/>
          </ac:spMkLst>
        </pc:spChg>
        <pc:spChg chg="mod">
          <ac:chgData name="Andreas Stahn" userId="d376d8fe-c862-4e45-b84e-aef049eb1073" providerId="ADAL" clId="{0E87F03B-FB34-48B0-A10A-D460B1186C4D}" dt="2021-05-31T13:23:50.882" v="4816" actId="113"/>
          <ac:spMkLst>
            <pc:docMk/>
            <pc:sldMk cId="3501737200" sldId="328"/>
            <ac:spMk id="5" creationId="{00000000-0000-0000-0000-000000000000}"/>
          </ac:spMkLst>
        </pc:spChg>
      </pc:sldChg>
      <pc:sldChg chg="modSp add mod">
        <pc:chgData name="Andreas Stahn" userId="d376d8fe-c862-4e45-b84e-aef049eb1073" providerId="ADAL" clId="{0E87F03B-FB34-48B0-A10A-D460B1186C4D}" dt="2021-05-31T13:23:40.809" v="4814" actId="113"/>
        <pc:sldMkLst>
          <pc:docMk/>
          <pc:sldMk cId="681062287" sldId="329"/>
        </pc:sldMkLst>
        <pc:spChg chg="mod">
          <ac:chgData name="Andreas Stahn" userId="d376d8fe-c862-4e45-b84e-aef049eb1073" providerId="ADAL" clId="{0E87F03B-FB34-48B0-A10A-D460B1186C4D}" dt="2021-05-31T12:44:14.853" v="3198" actId="20577"/>
          <ac:spMkLst>
            <pc:docMk/>
            <pc:sldMk cId="681062287" sldId="329"/>
            <ac:spMk id="4" creationId="{00000000-0000-0000-0000-000000000000}"/>
          </ac:spMkLst>
        </pc:spChg>
        <pc:spChg chg="mod">
          <ac:chgData name="Andreas Stahn" userId="d376d8fe-c862-4e45-b84e-aef049eb1073" providerId="ADAL" clId="{0E87F03B-FB34-48B0-A10A-D460B1186C4D}" dt="2021-05-31T13:23:40.809" v="4814" actId="113"/>
          <ac:spMkLst>
            <pc:docMk/>
            <pc:sldMk cId="681062287" sldId="329"/>
            <ac:spMk id="5" creationId="{00000000-0000-0000-0000-000000000000}"/>
          </ac:spMkLst>
        </pc:spChg>
      </pc:sldChg>
      <pc:sldChg chg="modSp add mod">
        <pc:chgData name="Andreas Stahn" userId="d376d8fe-c862-4e45-b84e-aef049eb1073" providerId="ADAL" clId="{0E87F03B-FB34-48B0-A10A-D460B1186C4D}" dt="2021-05-31T13:23:29.230" v="4812" actId="113"/>
        <pc:sldMkLst>
          <pc:docMk/>
          <pc:sldMk cId="587259846" sldId="330"/>
        </pc:sldMkLst>
        <pc:spChg chg="mod">
          <ac:chgData name="Andreas Stahn" userId="d376d8fe-c862-4e45-b84e-aef049eb1073" providerId="ADAL" clId="{0E87F03B-FB34-48B0-A10A-D460B1186C4D}" dt="2021-05-31T12:56:52.944" v="3744" actId="20577"/>
          <ac:spMkLst>
            <pc:docMk/>
            <pc:sldMk cId="587259846" sldId="330"/>
            <ac:spMk id="4" creationId="{00000000-0000-0000-0000-000000000000}"/>
          </ac:spMkLst>
        </pc:spChg>
        <pc:spChg chg="mod">
          <ac:chgData name="Andreas Stahn" userId="d376d8fe-c862-4e45-b84e-aef049eb1073" providerId="ADAL" clId="{0E87F03B-FB34-48B0-A10A-D460B1186C4D}" dt="2021-05-31T13:23:29.230" v="4812" actId="113"/>
          <ac:spMkLst>
            <pc:docMk/>
            <pc:sldMk cId="587259846" sldId="330"/>
            <ac:spMk id="5" creationId="{00000000-0000-0000-0000-000000000000}"/>
          </ac:spMkLst>
        </pc:spChg>
      </pc:sldChg>
      <pc:sldChg chg="add del">
        <pc:chgData name="Andreas Stahn" userId="d376d8fe-c862-4e45-b84e-aef049eb1073" providerId="ADAL" clId="{0E87F03B-FB34-48B0-A10A-D460B1186C4D}" dt="2021-05-31T13:11:10.881" v="4158" actId="47"/>
        <pc:sldMkLst>
          <pc:docMk/>
          <pc:sldMk cId="1557831897" sldId="331"/>
        </pc:sldMkLst>
      </pc:sldChg>
      <pc:sldChg chg="modSp add mod">
        <pc:chgData name="Andreas Stahn" userId="d376d8fe-c862-4e45-b84e-aef049eb1073" providerId="ADAL" clId="{0E87F03B-FB34-48B0-A10A-D460B1186C4D}" dt="2021-05-31T13:23:15.482" v="4809" actId="113"/>
        <pc:sldMkLst>
          <pc:docMk/>
          <pc:sldMk cId="1630986299" sldId="331"/>
        </pc:sldMkLst>
        <pc:spChg chg="mod">
          <ac:chgData name="Andreas Stahn" userId="d376d8fe-c862-4e45-b84e-aef049eb1073" providerId="ADAL" clId="{0E87F03B-FB34-48B0-A10A-D460B1186C4D}" dt="2021-05-31T13:11:37.530" v="4169" actId="20577"/>
          <ac:spMkLst>
            <pc:docMk/>
            <pc:sldMk cId="1630986299" sldId="331"/>
            <ac:spMk id="4" creationId="{00000000-0000-0000-0000-000000000000}"/>
          </ac:spMkLst>
        </pc:spChg>
        <pc:spChg chg="mod">
          <ac:chgData name="Andreas Stahn" userId="d376d8fe-c862-4e45-b84e-aef049eb1073" providerId="ADAL" clId="{0E87F03B-FB34-48B0-A10A-D460B1186C4D}" dt="2021-05-31T13:23:15.482" v="4809" actId="113"/>
          <ac:spMkLst>
            <pc:docMk/>
            <pc:sldMk cId="1630986299" sldId="331"/>
            <ac:spMk id="5" creationId="{00000000-0000-0000-0000-000000000000}"/>
          </ac:spMkLst>
        </pc:spChg>
      </pc:sldChg>
      <pc:sldChg chg="modSp add mod">
        <pc:chgData name="Andreas Stahn" userId="d376d8fe-c862-4e45-b84e-aef049eb1073" providerId="ADAL" clId="{0E87F03B-FB34-48B0-A10A-D460B1186C4D}" dt="2021-05-31T13:23:08.725" v="4808" actId="113"/>
        <pc:sldMkLst>
          <pc:docMk/>
          <pc:sldMk cId="1894874827" sldId="332"/>
        </pc:sldMkLst>
        <pc:spChg chg="mod">
          <ac:chgData name="Andreas Stahn" userId="d376d8fe-c862-4e45-b84e-aef049eb1073" providerId="ADAL" clId="{0E87F03B-FB34-48B0-A10A-D460B1186C4D}" dt="2021-05-31T13:23:08.725" v="4808" actId="113"/>
          <ac:spMkLst>
            <pc:docMk/>
            <pc:sldMk cId="1894874827" sldId="332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DE388-01EE-4E70-A0D0-80C5FD2ED80C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AB3FF-B053-4A6D-9DE0-398FC586F5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745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BD5E1-AD7C-408D-AE46-F07F0273DB2D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1A988-13EA-453E-B31C-E0A019984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13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6213" indent="-176213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4013" indent="-1778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6575" indent="-17145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7550" indent="-176213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5350" indent="-176213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129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86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18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02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4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880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16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61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12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06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67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9"/>
          <p:cNvSpPr/>
          <p:nvPr userDrawn="1"/>
        </p:nvSpPr>
        <p:spPr bwMode="gray">
          <a:xfrm>
            <a:off x="-21946" y="-30748"/>
            <a:ext cx="9187891" cy="6241354"/>
          </a:xfrm>
          <a:custGeom>
            <a:avLst/>
            <a:gdLst>
              <a:gd name="connsiteX0" fmla="*/ 678689 w 9830004"/>
              <a:gd name="connsiteY0" fmla="*/ 458694 h 6676614"/>
              <a:gd name="connsiteX1" fmla="*/ 9822689 w 9830004"/>
              <a:gd name="connsiteY1" fmla="*/ 466009 h 6676614"/>
              <a:gd name="connsiteX2" fmla="*/ 9830004 w 9830004"/>
              <a:gd name="connsiteY2" fmla="*/ 5067270 h 6676614"/>
              <a:gd name="connsiteX3" fmla="*/ 671374 w 9830004"/>
              <a:gd name="connsiteY3" fmla="*/ 6676614 h 6676614"/>
              <a:gd name="connsiteX4" fmla="*/ 678689 w 9830004"/>
              <a:gd name="connsiteY4" fmla="*/ 458694 h 6676614"/>
              <a:gd name="connsiteX0" fmla="*/ 7315 w 9158630"/>
              <a:gd name="connsiteY0" fmla="*/ 458694 h 6676614"/>
              <a:gd name="connsiteX1" fmla="*/ 9151315 w 9158630"/>
              <a:gd name="connsiteY1" fmla="*/ 466009 h 6676614"/>
              <a:gd name="connsiteX2" fmla="*/ 9158630 w 9158630"/>
              <a:gd name="connsiteY2" fmla="*/ 5067270 h 6676614"/>
              <a:gd name="connsiteX3" fmla="*/ 0 w 9158630"/>
              <a:gd name="connsiteY3" fmla="*/ 6676614 h 6676614"/>
              <a:gd name="connsiteX4" fmla="*/ 7315 w 9158630"/>
              <a:gd name="connsiteY4" fmla="*/ 458694 h 6676614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11641 h 6210605"/>
              <a:gd name="connsiteX1" fmla="*/ 9151315 w 9158630"/>
              <a:gd name="connsiteY1" fmla="*/ 0 h 6210605"/>
              <a:gd name="connsiteX2" fmla="*/ 9158630 w 9158630"/>
              <a:gd name="connsiteY2" fmla="*/ 4601261 h 6210605"/>
              <a:gd name="connsiteX3" fmla="*/ 0 w 9158630"/>
              <a:gd name="connsiteY3" fmla="*/ 6210605 h 6210605"/>
              <a:gd name="connsiteX4" fmla="*/ 7315 w 9158630"/>
              <a:gd name="connsiteY4" fmla="*/ 11641 h 621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30" h="6210605">
                <a:moveTo>
                  <a:pt x="7315" y="11641"/>
                </a:moveTo>
                <a:lnTo>
                  <a:pt x="9151315" y="0"/>
                </a:lnTo>
                <a:cubicBezTo>
                  <a:pt x="9153753" y="1533754"/>
                  <a:pt x="9156192" y="3067507"/>
                  <a:pt x="9158630" y="4601261"/>
                </a:cubicBezTo>
                <a:lnTo>
                  <a:pt x="0" y="6210605"/>
                </a:lnTo>
                <a:cubicBezTo>
                  <a:pt x="2438" y="4137965"/>
                  <a:pt x="4877" y="2084281"/>
                  <a:pt x="7315" y="11641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468313" y="1648999"/>
            <a:ext cx="8207375" cy="1275946"/>
          </a:xfrm>
        </p:spPr>
        <p:txBody>
          <a:bodyPr anchor="t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468313" y="2896255"/>
            <a:ext cx="8207375" cy="92878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87" y="5492849"/>
            <a:ext cx="2004369" cy="92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7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0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72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77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/>
          <p:cNvSpPr/>
          <p:nvPr userDrawn="1"/>
        </p:nvSpPr>
        <p:spPr bwMode="gray">
          <a:xfrm>
            <a:off x="-21946" y="-30748"/>
            <a:ext cx="9187891" cy="6241354"/>
          </a:xfrm>
          <a:custGeom>
            <a:avLst/>
            <a:gdLst>
              <a:gd name="connsiteX0" fmla="*/ 678689 w 9830004"/>
              <a:gd name="connsiteY0" fmla="*/ 458694 h 6676614"/>
              <a:gd name="connsiteX1" fmla="*/ 9822689 w 9830004"/>
              <a:gd name="connsiteY1" fmla="*/ 466009 h 6676614"/>
              <a:gd name="connsiteX2" fmla="*/ 9830004 w 9830004"/>
              <a:gd name="connsiteY2" fmla="*/ 5067270 h 6676614"/>
              <a:gd name="connsiteX3" fmla="*/ 671374 w 9830004"/>
              <a:gd name="connsiteY3" fmla="*/ 6676614 h 6676614"/>
              <a:gd name="connsiteX4" fmla="*/ 678689 w 9830004"/>
              <a:gd name="connsiteY4" fmla="*/ 458694 h 6676614"/>
              <a:gd name="connsiteX0" fmla="*/ 7315 w 9158630"/>
              <a:gd name="connsiteY0" fmla="*/ 458694 h 6676614"/>
              <a:gd name="connsiteX1" fmla="*/ 9151315 w 9158630"/>
              <a:gd name="connsiteY1" fmla="*/ 466009 h 6676614"/>
              <a:gd name="connsiteX2" fmla="*/ 9158630 w 9158630"/>
              <a:gd name="connsiteY2" fmla="*/ 5067270 h 6676614"/>
              <a:gd name="connsiteX3" fmla="*/ 0 w 9158630"/>
              <a:gd name="connsiteY3" fmla="*/ 6676614 h 6676614"/>
              <a:gd name="connsiteX4" fmla="*/ 7315 w 9158630"/>
              <a:gd name="connsiteY4" fmla="*/ 458694 h 6676614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11641 h 6210605"/>
              <a:gd name="connsiteX1" fmla="*/ 9151315 w 9158630"/>
              <a:gd name="connsiteY1" fmla="*/ 0 h 6210605"/>
              <a:gd name="connsiteX2" fmla="*/ 9158630 w 9158630"/>
              <a:gd name="connsiteY2" fmla="*/ 4601261 h 6210605"/>
              <a:gd name="connsiteX3" fmla="*/ 0 w 9158630"/>
              <a:gd name="connsiteY3" fmla="*/ 6210605 h 6210605"/>
              <a:gd name="connsiteX4" fmla="*/ 7315 w 9158630"/>
              <a:gd name="connsiteY4" fmla="*/ 11641 h 621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30" h="6210605">
                <a:moveTo>
                  <a:pt x="7315" y="11641"/>
                </a:moveTo>
                <a:lnTo>
                  <a:pt x="9151315" y="0"/>
                </a:lnTo>
                <a:cubicBezTo>
                  <a:pt x="9153753" y="1533754"/>
                  <a:pt x="9156192" y="3067507"/>
                  <a:pt x="9158630" y="4601261"/>
                </a:cubicBezTo>
                <a:lnTo>
                  <a:pt x="0" y="6210605"/>
                </a:lnTo>
                <a:cubicBezTo>
                  <a:pt x="2438" y="4137965"/>
                  <a:pt x="4877" y="2084281"/>
                  <a:pt x="7315" y="11641"/>
                </a:cubicBezTo>
                <a:close/>
              </a:path>
            </a:pathLst>
          </a:custGeom>
          <a:solidFill>
            <a:srgbClr val="7F97B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468313" y="1648999"/>
            <a:ext cx="8207375" cy="1275946"/>
          </a:xfrm>
        </p:spPr>
        <p:txBody>
          <a:bodyPr anchor="t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468313" y="2896255"/>
            <a:ext cx="8207375" cy="92878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87" y="5492849"/>
            <a:ext cx="2004369" cy="92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9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3453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68312" y="1960723"/>
            <a:ext cx="4751760" cy="427659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 bwMode="gray">
          <a:xfrm>
            <a:off x="5404977" y="2060575"/>
            <a:ext cx="3275013" cy="298860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5718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145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01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24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0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845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0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17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gray">
          <a:xfrm>
            <a:off x="0" y="1736725"/>
            <a:ext cx="9144000" cy="4679950"/>
          </a:xfrm>
          <a:prstGeom prst="rect">
            <a:avLst/>
          </a:prstGeom>
          <a:solidFill>
            <a:srgbClr val="F2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68313" y="548680"/>
            <a:ext cx="5975895" cy="9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68312" y="1960723"/>
            <a:ext cx="8207376" cy="42765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/>
          <p:cNvSpPr/>
          <p:nvPr/>
        </p:nvSpPr>
        <p:spPr bwMode="gray">
          <a:xfrm>
            <a:off x="468312" y="6496655"/>
            <a:ext cx="2951559" cy="26161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de-DE" sz="1100" b="1" dirty="0">
                <a:solidFill>
                  <a:schemeClr val="tx1"/>
                </a:solidFill>
              </a:rPr>
              <a:t>Schleswig-Holstein.</a:t>
            </a:r>
            <a:r>
              <a:rPr lang="de-DE" sz="1100" dirty="0">
                <a:solidFill>
                  <a:schemeClr val="tx1"/>
                </a:solidFill>
              </a:rPr>
              <a:t> Der echte Norden.</a:t>
            </a:r>
          </a:p>
        </p:txBody>
      </p:sp>
      <p:sp>
        <p:nvSpPr>
          <p:cNvPr id="10" name="Rechteck 9"/>
          <p:cNvSpPr/>
          <p:nvPr/>
        </p:nvSpPr>
        <p:spPr bwMode="gray">
          <a:xfrm>
            <a:off x="7956376" y="6496655"/>
            <a:ext cx="719312" cy="26161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r"/>
            <a:fld id="{F9AB9677-A9BE-4458-9A0E-236B5D443DAA}" type="slidenum">
              <a:rPr lang="de-DE" sz="1100" b="1" smtClean="0">
                <a:solidFill>
                  <a:schemeClr val="tx1"/>
                </a:solidFill>
              </a:rPr>
              <a:pPr algn="r"/>
              <a:t>‹Nr.›</a:t>
            </a:fld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33" y="534265"/>
            <a:ext cx="1753823" cy="8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6" r:id="rId4"/>
    <p:sldLayoutId id="2147483654" r:id="rId5"/>
    <p:sldLayoutId id="214748365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12382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9575" indent="-14287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4922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76275" indent="-13335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36598"/>
            <a:ext cx="9144000" cy="4680585"/>
          </a:xfrm>
          <a:custGeom>
            <a:avLst/>
            <a:gdLst/>
            <a:ahLst/>
            <a:cxnLst/>
            <a:rect l="l" t="t" r="r" b="b"/>
            <a:pathLst>
              <a:path w="9144000" h="4680585">
                <a:moveTo>
                  <a:pt x="0" y="4680204"/>
                </a:moveTo>
                <a:lnTo>
                  <a:pt x="9144000" y="4680204"/>
                </a:lnTo>
                <a:lnTo>
                  <a:pt x="9144000" y="0"/>
                </a:lnTo>
                <a:lnTo>
                  <a:pt x="0" y="0"/>
                </a:lnTo>
                <a:lnTo>
                  <a:pt x="0" y="4680204"/>
                </a:lnTo>
                <a:close/>
              </a:path>
            </a:pathLst>
          </a:custGeom>
          <a:solidFill>
            <a:srgbClr val="F2F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400" y="1059078"/>
            <a:ext cx="823519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30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50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leswig-holstein.de/es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ib-sh.de/lp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ndy.Speth@wimi.landsh.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foerderprogramme@ib-sh.d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leswig-holstein.de/es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hyperlink" Target="http://www.ib-sh.de/lp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-sh.de/lp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6607" y="1628800"/>
            <a:ext cx="8207375" cy="2140041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DE" sz="2800" dirty="0" smtClean="0"/>
              <a:t>   </a:t>
            </a:r>
            <a:endParaRPr lang="de-DE" sz="2800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8615" y="332656"/>
            <a:ext cx="8135367" cy="3888432"/>
          </a:xfrm>
        </p:spPr>
        <p:txBody>
          <a:bodyPr/>
          <a:lstStyle/>
          <a:p>
            <a:endParaRPr lang="de-DE" dirty="0" smtClean="0"/>
          </a:p>
          <a:p>
            <a:pPr algn="ctr"/>
            <a:r>
              <a:rPr lang="de-DE" sz="3600" b="1" i="1" dirty="0" smtClean="0"/>
              <a:t>Landesprogramm Arbeit 2021-2027</a:t>
            </a:r>
          </a:p>
          <a:p>
            <a:pPr algn="ctr"/>
            <a:endParaRPr lang="de-DE" b="1" i="1" dirty="0" smtClean="0"/>
          </a:p>
          <a:p>
            <a:pPr algn="ctr"/>
            <a:r>
              <a:rPr lang="de-DE" b="1" i="1" dirty="0" smtClean="0"/>
              <a:t>Trägerschulung </a:t>
            </a:r>
          </a:p>
          <a:p>
            <a:pPr algn="ctr"/>
            <a:r>
              <a:rPr lang="de-DE" b="1" i="1" dirty="0" smtClean="0"/>
              <a:t>Modul 3</a:t>
            </a:r>
          </a:p>
          <a:p>
            <a:pPr algn="ctr"/>
            <a:endParaRPr lang="de-DE" b="1" i="1" dirty="0"/>
          </a:p>
          <a:p>
            <a:pPr algn="ctr"/>
            <a:r>
              <a:rPr lang="de-DE" b="1" i="1" dirty="0" smtClean="0"/>
              <a:t>Öffentlichkeitsarbeit - Publikationspflichten </a:t>
            </a:r>
          </a:p>
          <a:p>
            <a:endParaRPr lang="de-DE" b="1" i="1" dirty="0"/>
          </a:p>
          <a:p>
            <a:pPr algn="ctr"/>
            <a:r>
              <a:rPr lang="de-DE" b="1" i="1" dirty="0" smtClean="0"/>
              <a:t>16. März 2022</a:t>
            </a:r>
          </a:p>
          <a:p>
            <a:endParaRPr lang="de-DE" b="1" i="1" dirty="0"/>
          </a:p>
          <a:p>
            <a:endParaRPr lang="de-DE" b="1" i="1" dirty="0" smtClean="0"/>
          </a:p>
          <a:p>
            <a:endParaRPr lang="de-DE" sz="1600" b="1" dirty="0" smtClean="0"/>
          </a:p>
          <a:p>
            <a:endParaRPr lang="de-DE" sz="1600" b="1" dirty="0" smtClean="0"/>
          </a:p>
          <a:p>
            <a:r>
              <a:rPr lang="de-DE" sz="1600" b="1" dirty="0" smtClean="0"/>
              <a:t>Sandy Speth</a:t>
            </a:r>
            <a:endParaRPr lang="de-DE" sz="1600" b="1" dirty="0"/>
          </a:p>
          <a:p>
            <a:r>
              <a:rPr lang="de-DE" sz="1600" b="1" dirty="0" smtClean="0"/>
              <a:t>Martin Tretbar-Endres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72" y="5293103"/>
            <a:ext cx="3780928" cy="152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endParaRPr lang="de-DE" sz="2200" dirty="0" smtClean="0"/>
          </a:p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sz="2200" dirty="0" smtClean="0"/>
          </a:p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sz="2200" dirty="0" smtClean="0"/>
          </a:p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Logo + 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000" dirty="0"/>
              <a:t> </a:t>
            </a:r>
            <a:r>
              <a:rPr lang="de-DE" sz="2000" dirty="0" smtClean="0"/>
              <a:t>  Hinweis auf das „Landesprogramm Arbeit  2021 – 2027“ im Text </a:t>
            </a:r>
            <a:endParaRPr lang="de-DE" sz="2000" dirty="0"/>
          </a:p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Verwendung des Logos: </a:t>
            </a:r>
            <a:endParaRPr lang="de-DE" sz="2000" dirty="0"/>
          </a:p>
          <a:p>
            <a:pPr lvl="2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Eigenständiges Logo </a:t>
            </a:r>
          </a:p>
          <a:p>
            <a:pPr lvl="2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Darstellung </a:t>
            </a:r>
            <a:r>
              <a:rPr lang="de-DE" sz="1800" b="1" dirty="0" smtClean="0"/>
              <a:t>mindestens</a:t>
            </a:r>
            <a:r>
              <a:rPr lang="de-DE" sz="1800" dirty="0" smtClean="0"/>
              <a:t> so groß, wie größtes anderes Logo</a:t>
            </a:r>
          </a:p>
          <a:p>
            <a:pPr lvl="2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Keine Änderung Farbe oder Form </a:t>
            </a:r>
          </a:p>
          <a:p>
            <a:pPr lvl="2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„Schutzraum“ in Höhe und Breite und </a:t>
            </a:r>
            <a:r>
              <a:rPr lang="de-DE" sz="1800" b="1" dirty="0" smtClean="0"/>
              <a:t>muss</a:t>
            </a:r>
            <a:r>
              <a:rPr lang="de-DE" sz="1800" dirty="0" smtClean="0"/>
              <a:t> beachtet werden</a:t>
            </a:r>
            <a:endParaRPr lang="de-DE" sz="1800" dirty="0"/>
          </a:p>
          <a:p>
            <a:pPr lvl="2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dirty="0" smtClean="0"/>
          </a:p>
        </p:txBody>
      </p:sp>
      <p:sp>
        <p:nvSpPr>
          <p:cNvPr id="6" name="Titel 3"/>
          <p:cNvSpPr txBox="1">
            <a:spLocks/>
          </p:cNvSpPr>
          <p:nvPr/>
        </p:nvSpPr>
        <p:spPr bwMode="gray">
          <a:xfrm>
            <a:off x="468313" y="424800"/>
            <a:ext cx="4391719" cy="6468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Was ist die Wort-Bild-Marke?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63492"/>
            <a:ext cx="3744415" cy="1515699"/>
          </a:xfrm>
          <a:prstGeom prst="rect">
            <a:avLst/>
          </a:prstGeom>
          <a:ln>
            <a:solidFill>
              <a:srgbClr val="CBCDD3"/>
            </a:solidFill>
          </a:ln>
        </p:spPr>
      </p:pic>
    </p:spTree>
    <p:extLst>
      <p:ext uri="{BB962C8B-B14F-4D97-AF65-F5344CB8AC3E}">
        <p14:creationId xmlns:p14="http://schemas.microsoft.com/office/powerpoint/2010/main" val="18402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endParaRPr lang="de-DE" sz="1800" dirty="0"/>
          </a:p>
          <a:p>
            <a:pPr marL="266700" lvl="2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000" dirty="0" smtClean="0">
                <a:sym typeface="Wingdings" panose="05000000000000000000" pitchFamily="2" charset="2"/>
              </a:rPr>
              <a:t></a:t>
            </a:r>
            <a:endParaRPr lang="de-DE" sz="2000" dirty="0"/>
          </a:p>
          <a:p>
            <a:pPr lvl="2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lvl="2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dirty="0"/>
          </a:p>
          <a:p>
            <a:pPr lvl="2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266700" lvl="2" indent="0">
              <a:lnSpc>
                <a:spcPct val="114000"/>
              </a:lnSpc>
              <a:spcAft>
                <a:spcPts val="600"/>
              </a:spcAft>
              <a:buNone/>
            </a:pPr>
            <a:endParaRPr lang="de-DE" sz="2000" dirty="0" smtClean="0"/>
          </a:p>
          <a:p>
            <a:pPr marL="266700" lvl="2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000" dirty="0" smtClean="0">
                <a:sym typeface="Wingdings" panose="05000000000000000000" pitchFamily="2" charset="2"/>
              </a:rPr>
              <a:t></a:t>
            </a:r>
            <a:endParaRPr lang="de-DE" sz="2000" dirty="0" smtClean="0"/>
          </a:p>
        </p:txBody>
      </p:sp>
      <p:sp>
        <p:nvSpPr>
          <p:cNvPr id="6" name="Titel 3"/>
          <p:cNvSpPr txBox="1">
            <a:spLocks/>
          </p:cNvSpPr>
          <p:nvPr/>
        </p:nvSpPr>
        <p:spPr bwMode="gray">
          <a:xfrm>
            <a:off x="468313" y="424800"/>
            <a:ext cx="4391719" cy="6468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So bitte nicht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29" y="2411723"/>
            <a:ext cx="2568768" cy="1039810"/>
          </a:xfrm>
          <a:prstGeom prst="rect">
            <a:avLst/>
          </a:prstGeom>
          <a:ln>
            <a:solidFill>
              <a:srgbClr val="CBCDD3"/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167734"/>
            <a:ext cx="3098613" cy="15277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4429" y="4542458"/>
            <a:ext cx="3513595" cy="14385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056" y="4432243"/>
            <a:ext cx="3748535" cy="1534694"/>
          </a:xfrm>
          <a:prstGeom prst="rect">
            <a:avLst/>
          </a:prstGeom>
        </p:spPr>
      </p:pic>
      <p:sp>
        <p:nvSpPr>
          <p:cNvPr id="11" name="Gleichschenkliges Dreieck 10"/>
          <p:cNvSpPr/>
          <p:nvPr/>
        </p:nvSpPr>
        <p:spPr>
          <a:xfrm>
            <a:off x="6950323" y="5373216"/>
            <a:ext cx="288032" cy="354204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Stern mit 5 Zacken 11"/>
          <p:cNvSpPr/>
          <p:nvPr/>
        </p:nvSpPr>
        <p:spPr>
          <a:xfrm>
            <a:off x="6300192" y="4653136"/>
            <a:ext cx="285973" cy="196621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smtClean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7" name="Gerader Verbinder 6"/>
          <p:cNvCxnSpPr/>
          <p:nvPr/>
        </p:nvCxnSpPr>
        <p:spPr>
          <a:xfrm>
            <a:off x="1475656" y="1772816"/>
            <a:ext cx="6408712" cy="2304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V="1">
            <a:off x="1475656" y="1628800"/>
            <a:ext cx="5690901" cy="2448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1274429" y="4293096"/>
            <a:ext cx="3513595" cy="1728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V="1">
            <a:off x="1115616" y="4340622"/>
            <a:ext cx="3564396" cy="17526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5076056" y="4340622"/>
            <a:ext cx="3761266" cy="16263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 flipV="1">
            <a:off x="5076056" y="4340622"/>
            <a:ext cx="3599632" cy="16403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9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312" y="1772816"/>
            <a:ext cx="8352160" cy="4752528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 Webseite: </a:t>
            </a:r>
            <a:r>
              <a:rPr lang="de-DE" sz="2000" dirty="0" smtClean="0">
                <a:hlinkClick r:id="rId3"/>
              </a:rPr>
              <a:t>www.schleswig-holstein.de/esf</a:t>
            </a:r>
            <a:endParaRPr lang="de-DE" sz="2000" dirty="0" smtClean="0"/>
          </a:p>
          <a:p>
            <a:pPr lvl="2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1800" dirty="0" smtClean="0"/>
              <a:t>Allgemeine Informationen und rechtliche Grundlagen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 Infos zu den Aktionen und Übersichten 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 Verlinkungen zu anderen Fonds / Infos über Veranstaltungen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 Zeitpläne </a:t>
            </a:r>
            <a:r>
              <a:rPr lang="de-DE" sz="1800" dirty="0"/>
              <a:t>für Förderaufrufe / Liste der </a:t>
            </a:r>
            <a:r>
              <a:rPr lang="de-DE" sz="1800" dirty="0" smtClean="0"/>
              <a:t>Begünstigten</a:t>
            </a:r>
          </a:p>
          <a:p>
            <a:pPr marL="342900" lvl="2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Zukünftige Veröffentlichungen auf Webseite: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1800" dirty="0" smtClean="0"/>
              <a:t>Karte auf der alle Projekte des ESF+ in SH abgebildet sind 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 </a:t>
            </a:r>
            <a:r>
              <a:rPr lang="de-DE" sz="1800" dirty="0" smtClean="0"/>
              <a:t>Sommerstorys auf Facebook, Projektvorstellungen</a:t>
            </a:r>
            <a:endParaRPr lang="de-DE" sz="1800" dirty="0"/>
          </a:p>
          <a:p>
            <a:pPr marL="342900" lvl="2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Flyer und Broschüren </a:t>
            </a:r>
          </a:p>
          <a:p>
            <a:pPr marL="342900" lvl="2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 </a:t>
            </a:r>
            <a:r>
              <a:rPr lang="de-DE" sz="2000" dirty="0" smtClean="0"/>
              <a:t>Acrylglasschilder und Plakatvorlagen, Verleih der Roll </a:t>
            </a:r>
            <a:r>
              <a:rPr lang="de-DE" sz="2000" dirty="0" err="1" smtClean="0"/>
              <a:t>Up‘s</a:t>
            </a:r>
            <a:r>
              <a:rPr lang="de-DE" sz="2000" dirty="0" smtClean="0"/>
              <a:t> </a:t>
            </a:r>
          </a:p>
          <a:p>
            <a:pPr marL="342900" lvl="2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 </a:t>
            </a:r>
            <a:r>
              <a:rPr lang="de-DE" sz="2000" dirty="0" smtClean="0"/>
              <a:t>Werbemittel nach Verfügbarkeit </a:t>
            </a:r>
          </a:p>
          <a:p>
            <a:pPr marL="342900" lvl="2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003064"/>
                </a:solidFill>
              </a:rPr>
              <a:t> Webseite der IB </a:t>
            </a:r>
            <a:r>
              <a:rPr lang="de-DE" sz="2000" dirty="0" smtClean="0">
                <a:solidFill>
                  <a:srgbClr val="003064"/>
                </a:solidFill>
                <a:hlinkClick r:id="rId4"/>
              </a:rPr>
              <a:t>www.ib-sh.de/lpa</a:t>
            </a:r>
            <a:r>
              <a:rPr lang="de-DE" sz="2000" dirty="0" smtClean="0">
                <a:solidFill>
                  <a:srgbClr val="003064"/>
                </a:solidFill>
              </a:rPr>
              <a:t> </a:t>
            </a:r>
          </a:p>
        </p:txBody>
      </p:sp>
      <p:sp>
        <p:nvSpPr>
          <p:cNvPr id="6" name="Titel 3"/>
          <p:cNvSpPr txBox="1">
            <a:spLocks/>
          </p:cNvSpPr>
          <p:nvPr/>
        </p:nvSpPr>
        <p:spPr bwMode="gray">
          <a:xfrm>
            <a:off x="468312" y="260648"/>
            <a:ext cx="5039791" cy="831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Wie informiert und unterstützt die ESF Verwaltungsbehörde?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59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312" y="1772816"/>
            <a:ext cx="8352160" cy="4752528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200" dirty="0" smtClean="0"/>
              <a:t> ESF Verwaltungsbehörde Schleswig-Holstein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200" dirty="0" smtClean="0"/>
              <a:t>    Sandy Speth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200" dirty="0"/>
              <a:t> </a:t>
            </a:r>
            <a:r>
              <a:rPr lang="de-DE" sz="2200" dirty="0" smtClean="0"/>
              <a:t>   0431 -  988 5596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200" dirty="0"/>
              <a:t> </a:t>
            </a:r>
            <a:r>
              <a:rPr lang="de-DE" sz="2200" dirty="0" smtClean="0"/>
              <a:t>   </a:t>
            </a:r>
            <a:r>
              <a:rPr lang="de-DE" sz="2200" dirty="0" smtClean="0">
                <a:hlinkClick r:id="rId3"/>
              </a:rPr>
              <a:t>Sandy.Speth@wimi.landsh.de</a:t>
            </a:r>
            <a:endParaRPr lang="de-DE" sz="2200" dirty="0" smtClean="0"/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endParaRPr lang="de-DE" sz="2200" dirty="0"/>
          </a:p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200" dirty="0" smtClean="0"/>
              <a:t> Investitionsbank SH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200" dirty="0" smtClean="0"/>
              <a:t>    Kristina Pingpank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200" dirty="0" smtClean="0"/>
              <a:t>    0431 - 9905 3211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200" dirty="0"/>
              <a:t> </a:t>
            </a:r>
            <a:r>
              <a:rPr lang="de-DE" sz="2200" dirty="0" smtClean="0"/>
              <a:t>   </a:t>
            </a:r>
            <a:r>
              <a:rPr lang="de-DE" sz="2200" dirty="0" smtClean="0">
                <a:hlinkClick r:id="rId4"/>
              </a:rPr>
              <a:t>foerderprogramme@ib-sh.de</a:t>
            </a:r>
            <a:endParaRPr lang="de-DE" sz="2200" dirty="0" smtClean="0"/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endParaRPr lang="de-DE" sz="2200" dirty="0" smtClean="0"/>
          </a:p>
        </p:txBody>
      </p:sp>
      <p:sp>
        <p:nvSpPr>
          <p:cNvPr id="6" name="Titel 3"/>
          <p:cNvSpPr txBox="1">
            <a:spLocks/>
          </p:cNvSpPr>
          <p:nvPr/>
        </p:nvSpPr>
        <p:spPr bwMode="gray">
          <a:xfrm>
            <a:off x="468313" y="424800"/>
            <a:ext cx="5975895" cy="6468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Ansprechpartnerinnen und Ansprechpartner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5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Herzlichen Dank für Ihre Aufmerksamkeit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Fragen?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8313" y="2896255"/>
            <a:ext cx="8207375" cy="1180817"/>
          </a:xfrm>
        </p:spPr>
        <p:txBody>
          <a:bodyPr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6" y="5288016"/>
            <a:ext cx="3816424" cy="15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312" y="1772816"/>
            <a:ext cx="8352160" cy="4752528"/>
          </a:xfrm>
        </p:spPr>
        <p:txBody>
          <a:bodyPr/>
          <a:lstStyle/>
          <a:p>
            <a:pPr marL="542925" lvl="4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200" dirty="0" smtClean="0"/>
              <a:t>Teil I – Martin Tretbar-Endres</a:t>
            </a:r>
            <a:endParaRPr lang="de-DE" sz="1800" dirty="0" smtClean="0"/>
          </a:p>
          <a:p>
            <a:pPr lvl="4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Der inhaltliche Rahmen</a:t>
            </a:r>
            <a:endParaRPr lang="de-DE" sz="2200" dirty="0" smtClean="0"/>
          </a:p>
          <a:p>
            <a:pPr marL="542925" lvl="4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200" dirty="0" smtClean="0"/>
              <a:t>Teil II – Sandy Speth</a:t>
            </a:r>
          </a:p>
          <a:p>
            <a:pPr lvl="4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Rechtliche Grundlagen und Konsequenzen</a:t>
            </a:r>
          </a:p>
          <a:p>
            <a:pPr lvl="4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Welche Vorgaben ergeben sich daraus für die  Öffentlichkeitsarbeit?</a:t>
            </a:r>
          </a:p>
          <a:p>
            <a:pPr lvl="4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 </a:t>
            </a:r>
            <a:r>
              <a:rPr lang="de-DE" sz="2000" dirty="0" smtClean="0"/>
              <a:t>Welche Medien für Publizitätsmaßnahmen gibt es?</a:t>
            </a:r>
          </a:p>
          <a:p>
            <a:pPr lvl="4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 </a:t>
            </a:r>
            <a:r>
              <a:rPr lang="de-DE" sz="2000" dirty="0" smtClean="0"/>
              <a:t>Was ist die Wort-Bild-Marke? </a:t>
            </a:r>
          </a:p>
          <a:p>
            <a:pPr lvl="4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Wie informiert und unterstützt die ESF-Verwaltungsbehörde?</a:t>
            </a:r>
          </a:p>
          <a:p>
            <a:pPr lvl="4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 </a:t>
            </a:r>
            <a:r>
              <a:rPr lang="de-DE" sz="2000" dirty="0" smtClean="0"/>
              <a:t>Ansprechpartnerinnen und Ansprechpartner</a:t>
            </a:r>
          </a:p>
          <a:p>
            <a:pPr marL="542925" lvl="4" indent="0">
              <a:lnSpc>
                <a:spcPct val="114000"/>
              </a:lnSpc>
              <a:spcAft>
                <a:spcPts val="600"/>
              </a:spcAft>
              <a:buNone/>
            </a:pPr>
            <a:endParaRPr lang="de-DE" sz="2000" dirty="0" smtClean="0"/>
          </a:p>
        </p:txBody>
      </p:sp>
      <p:sp>
        <p:nvSpPr>
          <p:cNvPr id="6" name="Titel 3"/>
          <p:cNvSpPr txBox="1">
            <a:spLocks/>
          </p:cNvSpPr>
          <p:nvPr/>
        </p:nvSpPr>
        <p:spPr bwMode="gray">
          <a:xfrm>
            <a:off x="468313" y="424800"/>
            <a:ext cx="5975895" cy="6468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Ablauf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52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312" y="1772816"/>
            <a:ext cx="8352160" cy="4752528"/>
          </a:xfrm>
        </p:spPr>
        <p:txBody>
          <a:bodyPr/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200" dirty="0" smtClean="0"/>
              <a:t>Ihre Projekte werden aus dem Landesprogramm Arbeit (LPA) 2021 – 2027 gefördert….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200" dirty="0" smtClean="0"/>
              <a:t>….und damit auch aus Mitteln der Europäischen Union, konkret aus dem Europäischen Sozialfonds Plus (ESF+).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200" dirty="0" smtClean="0"/>
              <a:t>Gesamtumfang LPA </a:t>
            </a:r>
            <a:r>
              <a:rPr lang="de-DE" sz="2200" dirty="0"/>
              <a:t>2021- </a:t>
            </a:r>
            <a:r>
              <a:rPr lang="de-DE" sz="2200" dirty="0" smtClean="0"/>
              <a:t>2027: Etwa </a:t>
            </a:r>
            <a:r>
              <a:rPr lang="de-DE" sz="2200" dirty="0"/>
              <a:t>224 Millionen </a:t>
            </a:r>
            <a:r>
              <a:rPr lang="de-DE" sz="2200" dirty="0" smtClean="0"/>
              <a:t>Euro 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smtClean="0"/>
              <a:t> ca. 89 </a:t>
            </a:r>
            <a:r>
              <a:rPr lang="de-DE" sz="2200" dirty="0"/>
              <a:t>Millionen Euro </a:t>
            </a:r>
            <a:r>
              <a:rPr lang="de-DE" sz="2200" dirty="0" smtClean="0"/>
              <a:t>aus </a:t>
            </a:r>
            <a:r>
              <a:rPr lang="de-DE" sz="2200" dirty="0"/>
              <a:t>dem </a:t>
            </a:r>
            <a:r>
              <a:rPr lang="de-DE" sz="2200" dirty="0" smtClean="0"/>
              <a:t>ESF+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smtClean="0"/>
              <a:t> ca. </a:t>
            </a:r>
            <a:r>
              <a:rPr lang="de-DE" sz="2200" smtClean="0"/>
              <a:t>84 </a:t>
            </a:r>
            <a:r>
              <a:rPr lang="de-DE" sz="2200" dirty="0" smtClean="0"/>
              <a:t>Millionen Euro aus dem Landeshaushalt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smtClean="0"/>
              <a:t> ca. 46,5 Millionen Euro private/öffentliche Mittel.</a:t>
            </a:r>
          </a:p>
        </p:txBody>
      </p:sp>
      <p:sp>
        <p:nvSpPr>
          <p:cNvPr id="6" name="Titel 3"/>
          <p:cNvSpPr txBox="1">
            <a:spLocks/>
          </p:cNvSpPr>
          <p:nvPr/>
        </p:nvSpPr>
        <p:spPr bwMode="gray">
          <a:xfrm>
            <a:off x="468313" y="424800"/>
            <a:ext cx="5975895" cy="6468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Der inhaltliche Rahmen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42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613" y="6527129"/>
            <a:ext cx="25209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Schleswig-Holstein.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echte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Norden.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5729" y="523416"/>
            <a:ext cx="394387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 err="1" smtClean="0"/>
              <a:t>Landesprogramm</a:t>
            </a:r>
            <a:r>
              <a:rPr sz="2200" spc="-5" dirty="0" smtClean="0"/>
              <a:t> Arbeit</a:t>
            </a:r>
            <a:r>
              <a:rPr lang="de-DE" sz="2200" spc="-5" dirty="0" smtClean="0"/>
              <a:t/>
            </a:r>
            <a:br>
              <a:rPr lang="de-DE" sz="2200" spc="-5" dirty="0" smtClean="0"/>
            </a:br>
            <a:r>
              <a:rPr sz="2200" spc="-5" dirty="0" smtClean="0"/>
              <a:t>2021 </a:t>
            </a:r>
            <a:r>
              <a:rPr sz="2200" dirty="0"/>
              <a:t>-</a:t>
            </a:r>
            <a:r>
              <a:rPr sz="2200" spc="-100" dirty="0"/>
              <a:t> </a:t>
            </a:r>
            <a:r>
              <a:rPr sz="2200" spc="-10" dirty="0"/>
              <a:t>2027</a:t>
            </a:r>
          </a:p>
        </p:txBody>
      </p:sp>
      <p:sp>
        <p:nvSpPr>
          <p:cNvPr id="5" name="object 5"/>
          <p:cNvSpPr/>
          <p:nvPr/>
        </p:nvSpPr>
        <p:spPr>
          <a:xfrm>
            <a:off x="531113" y="1960622"/>
            <a:ext cx="2534920" cy="4132579"/>
          </a:xfrm>
          <a:custGeom>
            <a:avLst/>
            <a:gdLst/>
            <a:ahLst/>
            <a:cxnLst/>
            <a:rect l="l" t="t" r="r" b="b"/>
            <a:pathLst>
              <a:path w="2534920" h="4132579">
                <a:moveTo>
                  <a:pt x="2111997" y="0"/>
                </a:moveTo>
                <a:lnTo>
                  <a:pt x="422414" y="0"/>
                </a:lnTo>
                <a:lnTo>
                  <a:pt x="373151" y="2841"/>
                </a:lnTo>
                <a:lnTo>
                  <a:pt x="325557" y="11156"/>
                </a:lnTo>
                <a:lnTo>
                  <a:pt x="279949" y="24626"/>
                </a:lnTo>
                <a:lnTo>
                  <a:pt x="236644" y="42935"/>
                </a:lnTo>
                <a:lnTo>
                  <a:pt x="195960" y="65766"/>
                </a:lnTo>
                <a:lnTo>
                  <a:pt x="158213" y="92801"/>
                </a:lnTo>
                <a:lnTo>
                  <a:pt x="123720" y="123724"/>
                </a:lnTo>
                <a:lnTo>
                  <a:pt x="92797" y="158218"/>
                </a:lnTo>
                <a:lnTo>
                  <a:pt x="65763" y="195966"/>
                </a:lnTo>
                <a:lnTo>
                  <a:pt x="42933" y="236650"/>
                </a:lnTo>
                <a:lnTo>
                  <a:pt x="24625" y="279954"/>
                </a:lnTo>
                <a:lnTo>
                  <a:pt x="11155" y="325561"/>
                </a:lnTo>
                <a:lnTo>
                  <a:pt x="2841" y="373153"/>
                </a:lnTo>
                <a:lnTo>
                  <a:pt x="0" y="422414"/>
                </a:lnTo>
                <a:lnTo>
                  <a:pt x="0" y="3709924"/>
                </a:lnTo>
                <a:lnTo>
                  <a:pt x="2841" y="3759185"/>
                </a:lnTo>
                <a:lnTo>
                  <a:pt x="11155" y="3806776"/>
                </a:lnTo>
                <a:lnTo>
                  <a:pt x="24625" y="3852382"/>
                </a:lnTo>
                <a:lnTo>
                  <a:pt x="42933" y="3895685"/>
                </a:lnTo>
                <a:lnTo>
                  <a:pt x="65763" y="3936368"/>
                </a:lnTo>
                <a:lnTo>
                  <a:pt x="92797" y="3974114"/>
                </a:lnTo>
                <a:lnTo>
                  <a:pt x="123720" y="4008607"/>
                </a:lnTo>
                <a:lnTo>
                  <a:pt x="158213" y="4039529"/>
                </a:lnTo>
                <a:lnTo>
                  <a:pt x="195960" y="4066563"/>
                </a:lnTo>
                <a:lnTo>
                  <a:pt x="236644" y="4089392"/>
                </a:lnTo>
                <a:lnTo>
                  <a:pt x="279949" y="4107700"/>
                </a:lnTo>
                <a:lnTo>
                  <a:pt x="325557" y="4121170"/>
                </a:lnTo>
                <a:lnTo>
                  <a:pt x="373151" y="4129484"/>
                </a:lnTo>
                <a:lnTo>
                  <a:pt x="422414" y="4132326"/>
                </a:lnTo>
                <a:lnTo>
                  <a:pt x="2111997" y="4132326"/>
                </a:lnTo>
                <a:lnTo>
                  <a:pt x="2161260" y="4129484"/>
                </a:lnTo>
                <a:lnTo>
                  <a:pt x="2208854" y="4121170"/>
                </a:lnTo>
                <a:lnTo>
                  <a:pt x="2254462" y="4107700"/>
                </a:lnTo>
                <a:lnTo>
                  <a:pt x="2297767" y="4089392"/>
                </a:lnTo>
                <a:lnTo>
                  <a:pt x="2338451" y="4066563"/>
                </a:lnTo>
                <a:lnTo>
                  <a:pt x="2376198" y="4039529"/>
                </a:lnTo>
                <a:lnTo>
                  <a:pt x="2410691" y="4008607"/>
                </a:lnTo>
                <a:lnTo>
                  <a:pt x="2441614" y="3974114"/>
                </a:lnTo>
                <a:lnTo>
                  <a:pt x="2468648" y="3936368"/>
                </a:lnTo>
                <a:lnTo>
                  <a:pt x="2491478" y="3895685"/>
                </a:lnTo>
                <a:lnTo>
                  <a:pt x="2509786" y="3852382"/>
                </a:lnTo>
                <a:lnTo>
                  <a:pt x="2523256" y="3806776"/>
                </a:lnTo>
                <a:lnTo>
                  <a:pt x="2531570" y="3759185"/>
                </a:lnTo>
                <a:lnTo>
                  <a:pt x="2534412" y="3709924"/>
                </a:lnTo>
                <a:lnTo>
                  <a:pt x="2534412" y="422414"/>
                </a:lnTo>
                <a:lnTo>
                  <a:pt x="2531570" y="373153"/>
                </a:lnTo>
                <a:lnTo>
                  <a:pt x="2523256" y="325561"/>
                </a:lnTo>
                <a:lnTo>
                  <a:pt x="2509786" y="279954"/>
                </a:lnTo>
                <a:lnTo>
                  <a:pt x="2491478" y="236650"/>
                </a:lnTo>
                <a:lnTo>
                  <a:pt x="2468648" y="195966"/>
                </a:lnTo>
                <a:lnTo>
                  <a:pt x="2441614" y="158218"/>
                </a:lnTo>
                <a:lnTo>
                  <a:pt x="2410691" y="123724"/>
                </a:lnTo>
                <a:lnTo>
                  <a:pt x="2376198" y="92801"/>
                </a:lnTo>
                <a:lnTo>
                  <a:pt x="2338451" y="65766"/>
                </a:lnTo>
                <a:lnTo>
                  <a:pt x="2297767" y="42935"/>
                </a:lnTo>
                <a:lnTo>
                  <a:pt x="2254462" y="24626"/>
                </a:lnTo>
                <a:lnTo>
                  <a:pt x="2208854" y="11156"/>
                </a:lnTo>
                <a:lnTo>
                  <a:pt x="2161260" y="2841"/>
                </a:lnTo>
                <a:lnTo>
                  <a:pt x="2111997" y="0"/>
                </a:lnTo>
                <a:close/>
              </a:path>
            </a:pathLst>
          </a:custGeom>
          <a:solidFill>
            <a:srgbClr val="00306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9761" y="1960622"/>
            <a:ext cx="2527300" cy="4132579"/>
          </a:xfrm>
          <a:custGeom>
            <a:avLst/>
            <a:gdLst/>
            <a:ahLst/>
            <a:cxnLst/>
            <a:rect l="l" t="t" r="r" b="b"/>
            <a:pathLst>
              <a:path w="2527300" h="4132579">
                <a:moveTo>
                  <a:pt x="2105647" y="0"/>
                </a:moveTo>
                <a:lnTo>
                  <a:pt x="421144" y="0"/>
                </a:lnTo>
                <a:lnTo>
                  <a:pt x="372031" y="2833"/>
                </a:lnTo>
                <a:lnTo>
                  <a:pt x="324581" y="11122"/>
                </a:lnTo>
                <a:lnTo>
                  <a:pt x="279111" y="24552"/>
                </a:lnTo>
                <a:lnTo>
                  <a:pt x="235937" y="42806"/>
                </a:lnTo>
                <a:lnTo>
                  <a:pt x="195375" y="65568"/>
                </a:lnTo>
                <a:lnTo>
                  <a:pt x="157741" y="92522"/>
                </a:lnTo>
                <a:lnTo>
                  <a:pt x="123351" y="123351"/>
                </a:lnTo>
                <a:lnTo>
                  <a:pt x="92522" y="157741"/>
                </a:lnTo>
                <a:lnTo>
                  <a:pt x="65568" y="195375"/>
                </a:lnTo>
                <a:lnTo>
                  <a:pt x="42806" y="235937"/>
                </a:lnTo>
                <a:lnTo>
                  <a:pt x="24552" y="279111"/>
                </a:lnTo>
                <a:lnTo>
                  <a:pt x="11122" y="324581"/>
                </a:lnTo>
                <a:lnTo>
                  <a:pt x="2833" y="372031"/>
                </a:lnTo>
                <a:lnTo>
                  <a:pt x="0" y="421144"/>
                </a:lnTo>
                <a:lnTo>
                  <a:pt x="0" y="3711194"/>
                </a:lnTo>
                <a:lnTo>
                  <a:pt x="2833" y="3760307"/>
                </a:lnTo>
                <a:lnTo>
                  <a:pt x="11122" y="3807756"/>
                </a:lnTo>
                <a:lnTo>
                  <a:pt x="24552" y="3853225"/>
                </a:lnTo>
                <a:lnTo>
                  <a:pt x="42806" y="3896398"/>
                </a:lnTo>
                <a:lnTo>
                  <a:pt x="65568" y="3936959"/>
                </a:lnTo>
                <a:lnTo>
                  <a:pt x="92522" y="3974591"/>
                </a:lnTo>
                <a:lnTo>
                  <a:pt x="123351" y="4008980"/>
                </a:lnTo>
                <a:lnTo>
                  <a:pt x="157741" y="4039808"/>
                </a:lnTo>
                <a:lnTo>
                  <a:pt x="195375" y="4066761"/>
                </a:lnTo>
                <a:lnTo>
                  <a:pt x="235937" y="4089522"/>
                </a:lnTo>
                <a:lnTo>
                  <a:pt x="279111" y="4107774"/>
                </a:lnTo>
                <a:lnTo>
                  <a:pt x="324581" y="4121203"/>
                </a:lnTo>
                <a:lnTo>
                  <a:pt x="372031" y="4129492"/>
                </a:lnTo>
                <a:lnTo>
                  <a:pt x="421144" y="4132326"/>
                </a:lnTo>
                <a:lnTo>
                  <a:pt x="2105647" y="4132326"/>
                </a:lnTo>
                <a:lnTo>
                  <a:pt x="2154760" y="4129492"/>
                </a:lnTo>
                <a:lnTo>
                  <a:pt x="2202210" y="4121203"/>
                </a:lnTo>
                <a:lnTo>
                  <a:pt x="2247680" y="4107774"/>
                </a:lnTo>
                <a:lnTo>
                  <a:pt x="2290854" y="4089522"/>
                </a:lnTo>
                <a:lnTo>
                  <a:pt x="2331416" y="4066761"/>
                </a:lnTo>
                <a:lnTo>
                  <a:pt x="2369050" y="4039808"/>
                </a:lnTo>
                <a:lnTo>
                  <a:pt x="2403440" y="4008980"/>
                </a:lnTo>
                <a:lnTo>
                  <a:pt x="2434269" y="3974591"/>
                </a:lnTo>
                <a:lnTo>
                  <a:pt x="2461223" y="3936959"/>
                </a:lnTo>
                <a:lnTo>
                  <a:pt x="2483985" y="3896398"/>
                </a:lnTo>
                <a:lnTo>
                  <a:pt x="2502239" y="3853225"/>
                </a:lnTo>
                <a:lnTo>
                  <a:pt x="2515669" y="3807756"/>
                </a:lnTo>
                <a:lnTo>
                  <a:pt x="2523958" y="3760307"/>
                </a:lnTo>
                <a:lnTo>
                  <a:pt x="2526792" y="3711194"/>
                </a:lnTo>
                <a:lnTo>
                  <a:pt x="2526792" y="421144"/>
                </a:lnTo>
                <a:lnTo>
                  <a:pt x="2523958" y="372031"/>
                </a:lnTo>
                <a:lnTo>
                  <a:pt x="2515669" y="324581"/>
                </a:lnTo>
                <a:lnTo>
                  <a:pt x="2502239" y="279111"/>
                </a:lnTo>
                <a:lnTo>
                  <a:pt x="2483985" y="235937"/>
                </a:lnTo>
                <a:lnTo>
                  <a:pt x="2461223" y="195375"/>
                </a:lnTo>
                <a:lnTo>
                  <a:pt x="2434269" y="157741"/>
                </a:lnTo>
                <a:lnTo>
                  <a:pt x="2403440" y="123351"/>
                </a:lnTo>
                <a:lnTo>
                  <a:pt x="2369050" y="92522"/>
                </a:lnTo>
                <a:lnTo>
                  <a:pt x="2331416" y="65568"/>
                </a:lnTo>
                <a:lnTo>
                  <a:pt x="2290854" y="42806"/>
                </a:lnTo>
                <a:lnTo>
                  <a:pt x="2247680" y="24552"/>
                </a:lnTo>
                <a:lnTo>
                  <a:pt x="2202210" y="11122"/>
                </a:lnTo>
                <a:lnTo>
                  <a:pt x="2154760" y="2833"/>
                </a:lnTo>
                <a:lnTo>
                  <a:pt x="2105647" y="0"/>
                </a:lnTo>
                <a:close/>
              </a:path>
            </a:pathLst>
          </a:custGeom>
          <a:solidFill>
            <a:srgbClr val="00306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58128" y="1953764"/>
            <a:ext cx="2534920" cy="4132579"/>
          </a:xfrm>
          <a:custGeom>
            <a:avLst/>
            <a:gdLst/>
            <a:ahLst/>
            <a:cxnLst/>
            <a:rect l="l" t="t" r="r" b="b"/>
            <a:pathLst>
              <a:path w="2534920" h="4132579">
                <a:moveTo>
                  <a:pt x="2111997" y="0"/>
                </a:moveTo>
                <a:lnTo>
                  <a:pt x="422414" y="0"/>
                </a:lnTo>
                <a:lnTo>
                  <a:pt x="373151" y="2841"/>
                </a:lnTo>
                <a:lnTo>
                  <a:pt x="325557" y="11156"/>
                </a:lnTo>
                <a:lnTo>
                  <a:pt x="279949" y="24626"/>
                </a:lnTo>
                <a:lnTo>
                  <a:pt x="236644" y="42935"/>
                </a:lnTo>
                <a:lnTo>
                  <a:pt x="195960" y="65766"/>
                </a:lnTo>
                <a:lnTo>
                  <a:pt x="158213" y="92801"/>
                </a:lnTo>
                <a:lnTo>
                  <a:pt x="123720" y="123724"/>
                </a:lnTo>
                <a:lnTo>
                  <a:pt x="92797" y="158218"/>
                </a:lnTo>
                <a:lnTo>
                  <a:pt x="65763" y="195966"/>
                </a:lnTo>
                <a:lnTo>
                  <a:pt x="42933" y="236650"/>
                </a:lnTo>
                <a:lnTo>
                  <a:pt x="24625" y="279954"/>
                </a:lnTo>
                <a:lnTo>
                  <a:pt x="11155" y="325561"/>
                </a:lnTo>
                <a:lnTo>
                  <a:pt x="2841" y="373153"/>
                </a:lnTo>
                <a:lnTo>
                  <a:pt x="0" y="422414"/>
                </a:lnTo>
                <a:lnTo>
                  <a:pt x="0" y="3709924"/>
                </a:lnTo>
                <a:lnTo>
                  <a:pt x="2841" y="3759185"/>
                </a:lnTo>
                <a:lnTo>
                  <a:pt x="11155" y="3806776"/>
                </a:lnTo>
                <a:lnTo>
                  <a:pt x="24625" y="3852382"/>
                </a:lnTo>
                <a:lnTo>
                  <a:pt x="42933" y="3895685"/>
                </a:lnTo>
                <a:lnTo>
                  <a:pt x="65763" y="3936368"/>
                </a:lnTo>
                <a:lnTo>
                  <a:pt x="92797" y="3974114"/>
                </a:lnTo>
                <a:lnTo>
                  <a:pt x="123720" y="4008607"/>
                </a:lnTo>
                <a:lnTo>
                  <a:pt x="158213" y="4039529"/>
                </a:lnTo>
                <a:lnTo>
                  <a:pt x="195960" y="4066563"/>
                </a:lnTo>
                <a:lnTo>
                  <a:pt x="236644" y="4089392"/>
                </a:lnTo>
                <a:lnTo>
                  <a:pt x="279949" y="4107700"/>
                </a:lnTo>
                <a:lnTo>
                  <a:pt x="325557" y="4121170"/>
                </a:lnTo>
                <a:lnTo>
                  <a:pt x="373151" y="4129484"/>
                </a:lnTo>
                <a:lnTo>
                  <a:pt x="422414" y="4132326"/>
                </a:lnTo>
                <a:lnTo>
                  <a:pt x="2111997" y="4132326"/>
                </a:lnTo>
                <a:lnTo>
                  <a:pt x="2161260" y="4129484"/>
                </a:lnTo>
                <a:lnTo>
                  <a:pt x="2208854" y="4121170"/>
                </a:lnTo>
                <a:lnTo>
                  <a:pt x="2254462" y="4107700"/>
                </a:lnTo>
                <a:lnTo>
                  <a:pt x="2297767" y="4089392"/>
                </a:lnTo>
                <a:lnTo>
                  <a:pt x="2338451" y="4066563"/>
                </a:lnTo>
                <a:lnTo>
                  <a:pt x="2376198" y="4039529"/>
                </a:lnTo>
                <a:lnTo>
                  <a:pt x="2410691" y="4008607"/>
                </a:lnTo>
                <a:lnTo>
                  <a:pt x="2441614" y="3974114"/>
                </a:lnTo>
                <a:lnTo>
                  <a:pt x="2468648" y="3936368"/>
                </a:lnTo>
                <a:lnTo>
                  <a:pt x="2491478" y="3895685"/>
                </a:lnTo>
                <a:lnTo>
                  <a:pt x="2509786" y="3852382"/>
                </a:lnTo>
                <a:lnTo>
                  <a:pt x="2523256" y="3806776"/>
                </a:lnTo>
                <a:lnTo>
                  <a:pt x="2531570" y="3759185"/>
                </a:lnTo>
                <a:lnTo>
                  <a:pt x="2534412" y="3709924"/>
                </a:lnTo>
                <a:lnTo>
                  <a:pt x="2534412" y="422414"/>
                </a:lnTo>
                <a:lnTo>
                  <a:pt x="2531570" y="373153"/>
                </a:lnTo>
                <a:lnTo>
                  <a:pt x="2523256" y="325561"/>
                </a:lnTo>
                <a:lnTo>
                  <a:pt x="2509786" y="279954"/>
                </a:lnTo>
                <a:lnTo>
                  <a:pt x="2491478" y="236650"/>
                </a:lnTo>
                <a:lnTo>
                  <a:pt x="2468648" y="195966"/>
                </a:lnTo>
                <a:lnTo>
                  <a:pt x="2441614" y="158218"/>
                </a:lnTo>
                <a:lnTo>
                  <a:pt x="2410691" y="123724"/>
                </a:lnTo>
                <a:lnTo>
                  <a:pt x="2376198" y="92801"/>
                </a:lnTo>
                <a:lnTo>
                  <a:pt x="2338451" y="65766"/>
                </a:lnTo>
                <a:lnTo>
                  <a:pt x="2297767" y="42935"/>
                </a:lnTo>
                <a:lnTo>
                  <a:pt x="2254462" y="24626"/>
                </a:lnTo>
                <a:lnTo>
                  <a:pt x="2208854" y="11156"/>
                </a:lnTo>
                <a:lnTo>
                  <a:pt x="2161260" y="2841"/>
                </a:lnTo>
                <a:lnTo>
                  <a:pt x="2111997" y="0"/>
                </a:lnTo>
                <a:close/>
              </a:path>
            </a:pathLst>
          </a:custGeom>
          <a:solidFill>
            <a:srgbClr val="00306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3816" y="2179172"/>
            <a:ext cx="14846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</a:t>
            </a: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Beschäftigung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469" y="2615580"/>
            <a:ext cx="2075180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lvl="0" indent="-344805" algn="l" defTabSz="914400" rtl="0" eaLnBrk="1" fontAlgn="auto" latinLnBrk="0" hangingPunct="1">
              <a:lnSpc>
                <a:spcPct val="113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1: Fachkräfteservice</a:t>
            </a:r>
            <a:r>
              <a:rPr kumimoji="0" sz="14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  (FS.SH)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476" y="3344052"/>
            <a:ext cx="22840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lvl="0" indent="-344805" algn="l" defTabSz="914400" rtl="0" eaLnBrk="1" fontAlgn="auto" latinLnBrk="0" hangingPunct="1">
              <a:lnSpc>
                <a:spcPct val="114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2: Branchenspezifische 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ualifizier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ung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rhaben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476" y="4104659"/>
            <a:ext cx="23291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3: Weiterbildungsbonus</a:t>
            </a:r>
            <a:r>
              <a:rPr kumimoji="0" sz="1400" b="0" i="0" u="none" strike="noStrike" kern="120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476" y="4590779"/>
            <a:ext cx="1387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4: Frau &amp;</a:t>
            </a:r>
            <a:r>
              <a:rPr kumimoji="0" sz="14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Beruf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9885" y="2185919"/>
            <a:ext cx="9131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B.</a:t>
            </a: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Bildung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4213" y="2592499"/>
            <a:ext cx="1861820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lvl="0" indent="-344805" algn="l" defTabSz="914400" rtl="0" eaLnBrk="1" fontAlgn="auto" latinLnBrk="0" hangingPunct="1">
              <a:lnSpc>
                <a:spcPct val="113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 1: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Handlungskonzept 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4213" y="3321681"/>
            <a:ext cx="1891030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0" marR="5080" lvl="0" indent="-394335" algn="l" defTabSz="914400" rtl="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 2: Berufsvorbereitung  und Ausbildungs-  betreuung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4213" y="4294633"/>
            <a:ext cx="2146300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lvl="0" indent="-344805" algn="l" defTabSz="914400" rtl="0" eaLnBrk="1" fontAlgn="auto" latinLnBrk="0" hangingPunct="1">
              <a:lnSpc>
                <a:spcPct val="113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 3: Überbetriebliche  Lehrli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ng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erw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ung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00025" y="2171538"/>
            <a:ext cx="18307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C. Soziale</a:t>
            </a:r>
            <a:r>
              <a:rPr kumimoji="0" sz="1400" b="1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Integration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89633" y="2578118"/>
            <a:ext cx="1856739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lvl="0" indent="-344805" algn="l" defTabSz="914400" rtl="0" eaLnBrk="1" fontAlgn="auto" latinLnBrk="0" hangingPunct="1">
              <a:lnSpc>
                <a:spcPct val="113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C1: Innovative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Wege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Beschäftigung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9633" y="3337305"/>
            <a:ext cx="19507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2: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Produktionsschulen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89633" y="3794131"/>
            <a:ext cx="2058035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lvl="0" indent="-344805" algn="l" defTabSz="914400" rtl="0" eaLnBrk="1" fontAlgn="auto" latinLnBrk="0" hangingPunct="1">
              <a:lnSpc>
                <a:spcPct val="113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3: Alphabetisierung</a:t>
            </a:r>
            <a:r>
              <a:rPr kumimoji="0" sz="1400" b="0" i="0" u="none" strike="noStrike" kern="120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 Grundbildung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88922" y="4523312"/>
            <a:ext cx="2235200" cy="749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lvl="0" indent="-384810" algn="l" defTabSz="914400" rtl="0" eaLnBrk="1" fontAlgn="auto" latinLnBrk="0" hangingPunct="1">
              <a:lnSpc>
                <a:spcPct val="1139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4: </a:t>
            </a:r>
            <a:r>
              <a:rPr kumimoji="0" sz="14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4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 </a:t>
            </a:r>
            <a:r>
              <a:rPr kumimoji="0" sz="14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de-DE" sz="1400" b="0" i="0" u="none" strike="noStrike" kern="1200" cap="none" spc="-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Perspektive </a:t>
            </a:r>
            <a:r>
              <a:rPr kumimoji="0" sz="1400" b="0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400" b="0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rbeits</a:t>
            </a:r>
            <a:r>
              <a:rPr kumimoji="0" sz="1400" b="0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400" b="0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400" b="0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400" b="0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400" b="0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de-DE" sz="1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für Geflüchtete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2" y="336601"/>
            <a:ext cx="3761550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08" y="2852936"/>
            <a:ext cx="2479620" cy="3496265"/>
          </a:xfrm>
          <a:prstGeom prst="rect">
            <a:avLst/>
          </a:prstGeom>
        </p:spPr>
      </p:pic>
      <p:sp>
        <p:nvSpPr>
          <p:cNvPr id="6" name="Titel 3"/>
          <p:cNvSpPr txBox="1">
            <a:spLocks/>
          </p:cNvSpPr>
          <p:nvPr/>
        </p:nvSpPr>
        <p:spPr bwMode="gray">
          <a:xfrm>
            <a:off x="468313" y="424800"/>
            <a:ext cx="5975895" cy="6468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Europäische Säule sozialer Rechte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312" y="1772816"/>
            <a:ext cx="8352160" cy="4752528"/>
          </a:xfrm>
        </p:spPr>
        <p:txBody>
          <a:bodyPr/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1800" dirty="0" smtClean="0"/>
              <a:t>ESF Plus unterstützt das Ziel eines sozialeren Europas durch die Umsetzung der Europäischen Säule sozialer Rechte.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1800" dirty="0" smtClean="0"/>
              <a:t>Drei Kernziele: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800" dirty="0" smtClean="0"/>
              <a:t> Mindestens </a:t>
            </a:r>
            <a:r>
              <a:rPr lang="de-DE" sz="1800" dirty="0"/>
              <a:t>78 % der Bevölkerung im Alter von </a:t>
            </a:r>
            <a:endParaRPr lang="de-DE" sz="1800" dirty="0" smtClean="0"/>
          </a:p>
          <a:p>
            <a:pPr marL="142875" lvl="1" indent="0">
              <a:lnSpc>
                <a:spcPct val="114000"/>
              </a:lnSpc>
              <a:buNone/>
            </a:pPr>
            <a:r>
              <a:rPr lang="de-DE" sz="1800" dirty="0" smtClean="0"/>
              <a:t>   20 </a:t>
            </a:r>
            <a:r>
              <a:rPr lang="de-DE" sz="1800" dirty="0"/>
              <a:t>bis 64 Jahren sollen bis 2030 erwerbstätig sein</a:t>
            </a:r>
            <a:r>
              <a:rPr lang="de-DE" sz="1800" dirty="0" smtClean="0"/>
              <a:t>.</a:t>
            </a:r>
          </a:p>
          <a:p>
            <a:pPr marL="142875" lvl="1" indent="0">
              <a:lnSpc>
                <a:spcPct val="114000"/>
              </a:lnSpc>
              <a:buNone/>
            </a:pPr>
            <a:endParaRPr lang="de-DE" sz="1800" dirty="0"/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800" dirty="0" smtClean="0"/>
              <a:t> Mindestens </a:t>
            </a:r>
            <a:r>
              <a:rPr lang="de-DE" sz="1800" dirty="0"/>
              <a:t>60 % aller Erwachsenen sollten jedes </a:t>
            </a:r>
            <a:endParaRPr lang="de-DE" sz="1800" dirty="0" smtClean="0"/>
          </a:p>
          <a:p>
            <a:pPr marL="142875" lvl="1" indent="0">
              <a:lnSpc>
                <a:spcPct val="114000"/>
              </a:lnSpc>
              <a:buNone/>
            </a:pPr>
            <a:r>
              <a:rPr lang="de-DE" sz="1800" dirty="0" smtClean="0"/>
              <a:t>   Jahr </a:t>
            </a:r>
            <a:r>
              <a:rPr lang="de-DE" sz="1800" dirty="0"/>
              <a:t>an einer </a:t>
            </a:r>
            <a:r>
              <a:rPr lang="de-DE" sz="1800" dirty="0" smtClean="0"/>
              <a:t>Weiterbildungsmaßnahme </a:t>
            </a:r>
            <a:r>
              <a:rPr lang="de-DE" sz="1800" dirty="0"/>
              <a:t>teilnehmen.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de-DE" sz="1800" dirty="0" smtClean="0"/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800" dirty="0"/>
              <a:t> </a:t>
            </a:r>
            <a:r>
              <a:rPr lang="de-DE" sz="1800" dirty="0" smtClean="0"/>
              <a:t>Die </a:t>
            </a:r>
            <a:r>
              <a:rPr lang="de-DE" sz="1800" dirty="0"/>
              <a:t>Zahl der von Armut oder sozialer Ausgrenzung </a:t>
            </a:r>
            <a:endParaRPr lang="de-DE" sz="1800" dirty="0" smtClean="0"/>
          </a:p>
          <a:p>
            <a:pPr marL="142875" lvl="1" indent="0">
              <a:lnSpc>
                <a:spcPct val="114000"/>
              </a:lnSpc>
              <a:buNone/>
            </a:pPr>
            <a:r>
              <a:rPr lang="de-DE" sz="1800" dirty="0" smtClean="0"/>
              <a:t>   bedrohten </a:t>
            </a:r>
            <a:r>
              <a:rPr lang="de-DE" sz="1800" dirty="0"/>
              <a:t>Menschen soll bis 2030 um mindestens </a:t>
            </a:r>
            <a:endParaRPr lang="de-DE" sz="1800" dirty="0" smtClean="0"/>
          </a:p>
          <a:p>
            <a:pPr marL="142875" lvl="1" indent="0">
              <a:lnSpc>
                <a:spcPct val="114000"/>
              </a:lnSpc>
              <a:buNone/>
            </a:pPr>
            <a:r>
              <a:rPr lang="de-DE" sz="1800" dirty="0" smtClean="0"/>
              <a:t>   15 </a:t>
            </a:r>
            <a:r>
              <a:rPr lang="de-DE" sz="1800" dirty="0"/>
              <a:t>Millionen verringert werden.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4216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312" y="1772816"/>
            <a:ext cx="8352160" cy="4752528"/>
          </a:xfrm>
        </p:spPr>
        <p:txBody>
          <a:bodyPr/>
          <a:lstStyle/>
          <a:p>
            <a:pPr marL="266700" lvl="2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200" dirty="0" smtClean="0"/>
              <a:t>Art. 49 Abs. 3 und Art. 50 Dachverordnung EU 2061/1060 </a:t>
            </a:r>
          </a:p>
          <a:p>
            <a:pPr marL="266700" lvl="2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200" dirty="0" smtClean="0">
                <a:sym typeface="Wingdings" panose="05000000000000000000" pitchFamily="2" charset="2"/>
              </a:rPr>
              <a:t> Träger verpflichtet sich mit </a:t>
            </a:r>
            <a:r>
              <a:rPr lang="de-DE" sz="2200" dirty="0" smtClean="0"/>
              <a:t>Annahme des Zuwendungs-bescheids:  </a:t>
            </a:r>
          </a:p>
          <a:p>
            <a:pPr lvl="4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Vorhaben/Projekt wird in eine Liste aufgenommen</a:t>
            </a:r>
          </a:p>
          <a:p>
            <a:pPr lvl="4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 </a:t>
            </a:r>
            <a:r>
              <a:rPr lang="de-DE" sz="2000" dirty="0" smtClean="0"/>
              <a:t>Information über EU Förderung gegenüber </a:t>
            </a:r>
          </a:p>
          <a:p>
            <a:pPr marL="1250950" lvl="5">
              <a:lnSpc>
                <a:spcPct val="114000"/>
              </a:lnSpc>
              <a:spcAft>
                <a:spcPts val="600"/>
              </a:spcAft>
            </a:pPr>
            <a:r>
              <a:rPr lang="de-DE" sz="1800" dirty="0" smtClean="0"/>
              <a:t>Teilnehmerinnen und Teilnehmer </a:t>
            </a:r>
          </a:p>
          <a:p>
            <a:pPr marL="1250950" lvl="5">
              <a:lnSpc>
                <a:spcPct val="114000"/>
              </a:lnSpc>
              <a:spcAft>
                <a:spcPts val="600"/>
              </a:spcAft>
            </a:pPr>
            <a:r>
              <a:rPr lang="de-DE" sz="1800" dirty="0" smtClean="0"/>
              <a:t>Beteiligten (Unternehmen, Verbände, Partnerorganisationen)</a:t>
            </a:r>
          </a:p>
          <a:p>
            <a:pPr marL="269875" lvl="5" indent="0" defTabSz="89535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200" dirty="0" smtClean="0"/>
              <a:t>Nichterfüllung der Publizitätspflicht?</a:t>
            </a:r>
          </a:p>
          <a:p>
            <a:pPr marL="895350" lvl="6" indent="-355600" defTabSz="8953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Abzug von bis zu 3 % der abgerechneten Kosten</a:t>
            </a:r>
          </a:p>
          <a:p>
            <a:pPr marL="895350" lvl="6" indent="-355600" defTabSz="8953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Aufhebung der Bewilligung  </a:t>
            </a:r>
          </a:p>
        </p:txBody>
      </p:sp>
      <p:sp>
        <p:nvSpPr>
          <p:cNvPr id="6" name="Titel 3"/>
          <p:cNvSpPr txBox="1">
            <a:spLocks/>
          </p:cNvSpPr>
          <p:nvPr/>
        </p:nvSpPr>
        <p:spPr bwMode="gray">
          <a:xfrm>
            <a:off x="468313" y="424800"/>
            <a:ext cx="5975895" cy="6468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Rechtliche Grundlagen und </a:t>
            </a:r>
          </a:p>
          <a:p>
            <a:r>
              <a:rPr lang="de-DE" dirty="0" smtClean="0"/>
              <a:t>Konsequenzen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28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312" y="1772816"/>
            <a:ext cx="8352160" cy="4752528"/>
          </a:xfrm>
        </p:spPr>
        <p:txBody>
          <a:bodyPr/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200" dirty="0" smtClean="0"/>
              <a:t>notwendige Kommunikationsmaßnahmen:</a:t>
            </a:r>
          </a:p>
          <a:p>
            <a:pPr marL="652463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Hinweis auf Unterstützung durch Union</a:t>
            </a:r>
          </a:p>
          <a:p>
            <a:pPr marL="919163" lvl="2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Mind. Verwendung der Wort-Bild-Marke des LPA 21 – 27 </a:t>
            </a:r>
          </a:p>
          <a:p>
            <a:pPr marL="652463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 </a:t>
            </a:r>
            <a:r>
              <a:rPr lang="de-DE" sz="2000" dirty="0" smtClean="0"/>
              <a:t>Kurzbeschreibung des Vorhabens auf der offiziellen Webseite</a:t>
            </a:r>
          </a:p>
          <a:p>
            <a:pPr marL="919163" lvl="2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Ziele und Ergebnisse des Vorhabens</a:t>
            </a:r>
          </a:p>
          <a:p>
            <a:pPr marL="919163" lvl="2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Wort-Bild-Marke</a:t>
            </a:r>
          </a:p>
          <a:p>
            <a:pPr marL="919163" lvl="2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Verlinkung zur Seite der EU-Fonds oder ESF Plus</a:t>
            </a:r>
          </a:p>
          <a:p>
            <a:pPr marL="576263" lvl="2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1800" dirty="0" smtClean="0"/>
              <a:t>   Webseite des Landes (</a:t>
            </a:r>
            <a:r>
              <a:rPr lang="de-DE" sz="1800" dirty="0" smtClean="0">
                <a:hlinkClick r:id="rId3"/>
              </a:rPr>
              <a:t>www.schleswig-holstein.de/esf</a:t>
            </a:r>
            <a:r>
              <a:rPr lang="de-DE" sz="1800" dirty="0" smtClean="0"/>
              <a:t>)</a:t>
            </a:r>
          </a:p>
          <a:p>
            <a:pPr marL="652463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Mindestens A3-Plakat oder elektronische Anzeige</a:t>
            </a:r>
          </a:p>
          <a:p>
            <a:pPr marL="919163" lvl="2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Infos zum Projekt + Hinweis auf Unterstützung EU</a:t>
            </a:r>
          </a:p>
          <a:p>
            <a:pPr marL="919163" lvl="2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Beispiel als Download: </a:t>
            </a:r>
            <a:r>
              <a:rPr lang="de-DE" sz="1800" dirty="0" smtClean="0">
                <a:hlinkClick r:id="rId4"/>
              </a:rPr>
              <a:t>www.ib-sh.de/lpa</a:t>
            </a:r>
            <a:endParaRPr lang="de-DE" sz="1800" dirty="0" smtClean="0"/>
          </a:p>
        </p:txBody>
      </p:sp>
      <p:sp>
        <p:nvSpPr>
          <p:cNvPr id="6" name="Titel 3"/>
          <p:cNvSpPr txBox="1">
            <a:spLocks/>
          </p:cNvSpPr>
          <p:nvPr/>
        </p:nvSpPr>
        <p:spPr bwMode="gray">
          <a:xfrm>
            <a:off x="468314" y="424800"/>
            <a:ext cx="4949616" cy="6468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Welche Vorgaben ergeben sich  daraus für die Öffentlichkeitsarbeit?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1899606"/>
            <a:ext cx="2952329" cy="7062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73016"/>
            <a:ext cx="1944216" cy="27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312" y="1772816"/>
            <a:ext cx="8352160" cy="4752528"/>
          </a:xfrm>
        </p:spPr>
        <p:txBody>
          <a:bodyPr/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200" dirty="0" smtClean="0"/>
              <a:t>notwendige Kommunikationsmaßnahmen:</a:t>
            </a:r>
          </a:p>
          <a:p>
            <a:pPr lvl="3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 </a:t>
            </a:r>
            <a:r>
              <a:rPr lang="de-DE" sz="2000" dirty="0" smtClean="0"/>
              <a:t>Hinweis auf Förderung durch die EU auf allen Unterlagen zum          Vorhaben </a:t>
            </a:r>
            <a:endParaRPr lang="de-DE" sz="2200" dirty="0" smtClean="0"/>
          </a:p>
          <a:p>
            <a:pPr marL="393700" lvl="3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000" dirty="0" smtClean="0"/>
              <a:t> </a:t>
            </a:r>
          </a:p>
          <a:p>
            <a:pPr lvl="3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Projekte mit Gesamtförderung von mehr als 100.000 Euro </a:t>
            </a:r>
            <a:r>
              <a:rPr lang="de-DE" sz="2000" dirty="0" smtClean="0">
                <a:sym typeface="Wingdings" panose="05000000000000000000" pitchFamily="2" charset="2"/>
              </a:rPr>
              <a:t> </a:t>
            </a:r>
            <a:r>
              <a:rPr lang="de-DE" sz="2000" b="1" dirty="0" smtClean="0">
                <a:sym typeface="Wingdings" panose="05000000000000000000" pitchFamily="2" charset="2"/>
              </a:rPr>
              <a:t>müssen</a:t>
            </a:r>
            <a:r>
              <a:rPr lang="de-DE" sz="2000" dirty="0" smtClean="0">
                <a:sym typeface="Wingdings" panose="05000000000000000000" pitchFamily="2" charset="2"/>
              </a:rPr>
              <a:t> Acrylglasschild an gut sichtbarer Stelle anbringen</a:t>
            </a:r>
          </a:p>
          <a:p>
            <a:pPr marL="393700" lvl="3" indent="0">
              <a:lnSpc>
                <a:spcPct val="114000"/>
              </a:lnSpc>
              <a:spcAft>
                <a:spcPts val="600"/>
              </a:spcAft>
              <a:buNone/>
            </a:pPr>
            <a:endParaRPr lang="de-DE" sz="2000" dirty="0" smtClean="0">
              <a:sym typeface="Wingdings" panose="05000000000000000000" pitchFamily="2" charset="2"/>
            </a:endParaRPr>
          </a:p>
          <a:p>
            <a:pPr lvl="3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ym typeface="Wingdings" panose="05000000000000000000" pitchFamily="2" charset="2"/>
              </a:rPr>
              <a:t> Projekte mit Gesamtförderung unter </a:t>
            </a:r>
          </a:p>
          <a:p>
            <a:pPr marL="393700" lvl="3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000" dirty="0" smtClean="0">
                <a:sym typeface="Wingdings" panose="05000000000000000000" pitchFamily="2" charset="2"/>
              </a:rPr>
              <a:t>100.000 Euro  </a:t>
            </a:r>
            <a:r>
              <a:rPr lang="de-DE" sz="2000" b="1" dirty="0" smtClean="0">
                <a:sym typeface="Wingdings" panose="05000000000000000000" pitchFamily="2" charset="2"/>
              </a:rPr>
              <a:t>können</a:t>
            </a:r>
            <a:r>
              <a:rPr lang="de-DE" sz="2000" dirty="0" smtClean="0">
                <a:sym typeface="Wingdings" panose="05000000000000000000" pitchFamily="2" charset="2"/>
              </a:rPr>
              <a:t> Acrylglasschild </a:t>
            </a:r>
          </a:p>
          <a:p>
            <a:pPr marL="393700" lvl="3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de-DE" sz="2000" dirty="0" smtClean="0">
                <a:sym typeface="Wingdings" panose="05000000000000000000" pitchFamily="2" charset="2"/>
              </a:rPr>
              <a:t>erhalten </a:t>
            </a:r>
            <a:endParaRPr lang="de-DE" sz="2000" dirty="0" smtClean="0"/>
          </a:p>
          <a:p>
            <a:pPr lvl="3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sz="2000" dirty="0" smtClean="0"/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endParaRPr lang="de-DE" sz="2200" dirty="0" smtClean="0"/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endParaRPr lang="de-DE" sz="1800" dirty="0" smtClean="0"/>
          </a:p>
        </p:txBody>
      </p:sp>
      <p:sp>
        <p:nvSpPr>
          <p:cNvPr id="6" name="Titel 3"/>
          <p:cNvSpPr txBox="1">
            <a:spLocks/>
          </p:cNvSpPr>
          <p:nvPr/>
        </p:nvSpPr>
        <p:spPr bwMode="gray">
          <a:xfrm>
            <a:off x="468314" y="424800"/>
            <a:ext cx="4949616" cy="6468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Welche Vorgaben ergeben sich  daraus für die Öffentlichkeitsarbeit?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75391"/>
            <a:ext cx="2880320" cy="20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312" y="1772816"/>
            <a:ext cx="8352160" cy="4752528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Webseiten 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Soziale Medien (Facebook, </a:t>
            </a:r>
            <a:r>
              <a:rPr lang="de-DE" sz="2000" dirty="0" err="1" smtClean="0"/>
              <a:t>Linkedin</a:t>
            </a:r>
            <a:r>
              <a:rPr lang="de-DE" sz="2000" dirty="0" smtClean="0"/>
              <a:t>, Twitter, ..)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Flyer und Broschüren 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 </a:t>
            </a:r>
            <a:r>
              <a:rPr lang="de-DE" sz="2000" dirty="0" smtClean="0"/>
              <a:t>Plakate (Beispiel auf der IB Webseite </a:t>
            </a:r>
            <a:r>
              <a:rPr lang="de-DE" sz="2000" dirty="0" smtClean="0">
                <a:hlinkClick r:id="rId3"/>
              </a:rPr>
              <a:t>www.ib-sh.de/lpa</a:t>
            </a:r>
            <a:r>
              <a:rPr lang="de-DE" sz="2000" dirty="0" smtClean="0"/>
              <a:t>)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Roll </a:t>
            </a:r>
            <a:r>
              <a:rPr lang="de-DE" sz="2000" dirty="0" err="1" smtClean="0"/>
              <a:t>Up‘s</a:t>
            </a:r>
            <a:r>
              <a:rPr lang="de-DE" sz="2000" dirty="0"/>
              <a:t> </a:t>
            </a:r>
            <a:r>
              <a:rPr lang="de-DE" sz="2000" dirty="0" smtClean="0"/>
              <a:t>(Ausleihe bei der ESF VB möglich)</a:t>
            </a:r>
            <a:endParaRPr lang="de-DE" sz="2000" dirty="0"/>
          </a:p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Signaturen 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 </a:t>
            </a:r>
            <a:r>
              <a:rPr lang="de-DE" sz="2000" dirty="0" smtClean="0"/>
              <a:t>Videos  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 </a:t>
            </a:r>
            <a:r>
              <a:rPr lang="de-DE" sz="2000" dirty="0" smtClean="0"/>
              <a:t>Hinweistafeln 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 </a:t>
            </a:r>
            <a:r>
              <a:rPr lang="de-DE" sz="2000" dirty="0" smtClean="0"/>
              <a:t>Podcasts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 </a:t>
            </a:r>
            <a:r>
              <a:rPr lang="de-DE" sz="2000" dirty="0"/>
              <a:t>und nicht zuletzt: Zeitungsartikel…..am besten sind personalisierte Geschichten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sz="2200" dirty="0" smtClean="0"/>
          </a:p>
        </p:txBody>
      </p:sp>
      <p:sp>
        <p:nvSpPr>
          <p:cNvPr id="6" name="Titel 3"/>
          <p:cNvSpPr txBox="1">
            <a:spLocks/>
          </p:cNvSpPr>
          <p:nvPr/>
        </p:nvSpPr>
        <p:spPr bwMode="gray">
          <a:xfrm>
            <a:off x="468313" y="424800"/>
            <a:ext cx="4391719" cy="6468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Welche Medien  für Publizitätsmaßnahmen gibt es?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7" t="19278" r="37524" b="17378"/>
          <a:stretch/>
        </p:blipFill>
        <p:spPr>
          <a:xfrm>
            <a:off x="7027444" y="2204864"/>
            <a:ext cx="18002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_PowerPoint_Wirtschaft">
  <a:themeElements>
    <a:clrScheme name="SH">
      <a:dk1>
        <a:srgbClr val="003064"/>
      </a:dk1>
      <a:lt1>
        <a:sysClr val="window" lastClr="FFFFFF"/>
      </a:lt1>
      <a:dk2>
        <a:srgbClr val="000000"/>
      </a:dk2>
      <a:lt2>
        <a:srgbClr val="D4004B"/>
      </a:lt2>
      <a:accent1>
        <a:srgbClr val="00A2AB"/>
      </a:accent1>
      <a:accent2>
        <a:srgbClr val="008CCF"/>
      </a:accent2>
      <a:accent3>
        <a:srgbClr val="3A78B8"/>
      </a:accent3>
      <a:accent4>
        <a:srgbClr val="7A6FAC"/>
      </a:accent4>
      <a:accent5>
        <a:srgbClr val="B55C9C"/>
      </a:accent5>
      <a:accent6>
        <a:srgbClr val="D62F87"/>
      </a:accent6>
      <a:hlink>
        <a:srgbClr val="003064"/>
      </a:hlink>
      <a:folHlink>
        <a:srgbClr val="00306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H">
      <a:dk1>
        <a:srgbClr val="003064"/>
      </a:dk1>
      <a:lt1>
        <a:sysClr val="window" lastClr="FFFFFF"/>
      </a:lt1>
      <a:dk2>
        <a:srgbClr val="000000"/>
      </a:dk2>
      <a:lt2>
        <a:srgbClr val="D4004B"/>
      </a:lt2>
      <a:accent1>
        <a:srgbClr val="00A2AB"/>
      </a:accent1>
      <a:accent2>
        <a:srgbClr val="008CCF"/>
      </a:accent2>
      <a:accent3>
        <a:srgbClr val="3A78B8"/>
      </a:accent3>
      <a:accent4>
        <a:srgbClr val="7A6FAC"/>
      </a:accent4>
      <a:accent5>
        <a:srgbClr val="B55C9C"/>
      </a:accent5>
      <a:accent6>
        <a:srgbClr val="D62F87"/>
      </a:accent6>
      <a:hlink>
        <a:srgbClr val="003064"/>
      </a:hlink>
      <a:folHlink>
        <a:srgbClr val="00306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SH">
      <a:dk1>
        <a:srgbClr val="003064"/>
      </a:dk1>
      <a:lt1>
        <a:sysClr val="window" lastClr="FFFFFF"/>
      </a:lt1>
      <a:dk2>
        <a:srgbClr val="000000"/>
      </a:dk2>
      <a:lt2>
        <a:srgbClr val="D4004B"/>
      </a:lt2>
      <a:accent1>
        <a:srgbClr val="00A2AB"/>
      </a:accent1>
      <a:accent2>
        <a:srgbClr val="008CCF"/>
      </a:accent2>
      <a:accent3>
        <a:srgbClr val="3A78B8"/>
      </a:accent3>
      <a:accent4>
        <a:srgbClr val="7A6FAC"/>
      </a:accent4>
      <a:accent5>
        <a:srgbClr val="B55C9C"/>
      </a:accent5>
      <a:accent6>
        <a:srgbClr val="D62F87"/>
      </a:accent6>
      <a:hlink>
        <a:srgbClr val="003064"/>
      </a:hlink>
      <a:folHlink>
        <a:srgbClr val="00306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1C835F761882499483D7E12B21CBF3" ma:contentTypeVersion="4" ma:contentTypeDescription="Ein neues Dokument erstellen." ma:contentTypeScope="" ma:versionID="ed4518ea85e2e529d3b97135e3c258d6">
  <xsd:schema xmlns:xsd="http://www.w3.org/2001/XMLSchema" xmlns:xs="http://www.w3.org/2001/XMLSchema" xmlns:p="http://schemas.microsoft.com/office/2006/metadata/properties" xmlns:ns2="64bd9a15-f998-4dd5-b7c0-dde52b489cc1" targetNamespace="http://schemas.microsoft.com/office/2006/metadata/properties" ma:root="true" ma:fieldsID="e4149d1c175d13dd9d3d2d978392533c" ns2:_="">
    <xsd:import namespace="64bd9a15-f998-4dd5-b7c0-dde52b489c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d9a15-f998-4dd5-b7c0-dde52b489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936218-125E-401A-91D5-D4F2226ED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bd9a15-f998-4dd5-b7c0-dde52b489c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F27CA7-C18D-4D80-9081-715C59EFC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9F3FEE-6F68-4F0C-8A1F-2D7FA15CAFE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64bd9a15-f998-4dd5-b7c0-dde52b489cc1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SH_PowerPoint_Wirtschaft</Template>
  <TotalTime>0</TotalTime>
  <Words>774</Words>
  <Application>Microsoft Office PowerPoint</Application>
  <PresentationFormat>Bildschirmpräsentation (4:3)</PresentationFormat>
  <Paragraphs>161</Paragraphs>
  <Slides>14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SH_PowerPoint_Wirtschaft</vt:lpstr>
      <vt:lpstr>Office Theme</vt:lpstr>
      <vt:lpstr>   </vt:lpstr>
      <vt:lpstr>PowerPoint-Präsentation</vt:lpstr>
      <vt:lpstr>PowerPoint-Präsentation</vt:lpstr>
      <vt:lpstr>Landesprogramm Arbeit 2021 - 2027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Herzlichen Dank für Ihre Aufmerksamkeit  Fragen?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Schleswig-Holstein Der echte Norden</dc:title>
  <dc:creator>Hupe, Stefan (WiMi)</dc:creator>
  <cp:lastModifiedBy>Marlene Schlosser</cp:lastModifiedBy>
  <cp:revision>447</cp:revision>
  <cp:lastPrinted>2020-02-26T11:21:03Z</cp:lastPrinted>
  <dcterms:created xsi:type="dcterms:W3CDTF">2017-07-03T13:54:15Z</dcterms:created>
  <dcterms:modified xsi:type="dcterms:W3CDTF">2022-03-28T10:10:32Z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0x0101005C1C835F761882499483D7E12B21CBF3</vt:lpwstr>
  </property>
</Properties>
</file>