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3" r:id="rId2"/>
    <p:sldId id="278" r:id="rId3"/>
    <p:sldId id="279" r:id="rId4"/>
    <p:sldId id="265" r:id="rId5"/>
    <p:sldId id="270" r:id="rId6"/>
    <p:sldId id="271" r:id="rId7"/>
    <p:sldId id="274" r:id="rId8"/>
    <p:sldId id="275" r:id="rId9"/>
    <p:sldId id="276" r:id="rId10"/>
    <p:sldId id="280" r:id="rId11"/>
    <p:sldId id="281" r:id="rId12"/>
    <p:sldId id="277" r:id="rId13"/>
  </p:sldIdLst>
  <p:sldSz cx="9144000" cy="6858000" type="screen4x3"/>
  <p:notesSz cx="6858000" cy="9144000"/>
  <p:photoAlbum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94">
          <p15:clr>
            <a:srgbClr val="A4A3A4"/>
          </p15:clr>
        </p15:guide>
        <p15:guide id="2" orient="horz" pos="4042">
          <p15:clr>
            <a:srgbClr val="A4A3A4"/>
          </p15:clr>
        </p15:guide>
        <p15:guide id="3" pos="295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7B1"/>
    <a:srgbClr val="003064"/>
    <a:srgbClr val="F2F4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128" d="100"/>
          <a:sy n="128" d="100"/>
        </p:scale>
        <p:origin x="1032" y="114"/>
      </p:cViewPr>
      <p:guideLst>
        <p:guide orient="horz" pos="1094"/>
        <p:guide orient="horz" pos="4042"/>
        <p:guide pos="295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-35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DE388-01EE-4E70-A0D0-80C5FD2ED80C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AB3FF-B053-4A6D-9DE0-398FC586F5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745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BD5E1-AD7C-408D-AE46-F07F0273DB2D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1A988-13EA-453E-B31C-E0A019984D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13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6213" indent="-176213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4013" indent="-1778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36575" indent="-17145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7550" indent="-176213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5350" indent="-176213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ihandform 9"/>
          <p:cNvSpPr/>
          <p:nvPr userDrawn="1"/>
        </p:nvSpPr>
        <p:spPr bwMode="gray">
          <a:xfrm>
            <a:off x="-21946" y="-30748"/>
            <a:ext cx="9187891" cy="6241354"/>
          </a:xfrm>
          <a:custGeom>
            <a:avLst/>
            <a:gdLst>
              <a:gd name="connsiteX0" fmla="*/ 678689 w 9830004"/>
              <a:gd name="connsiteY0" fmla="*/ 458694 h 6676614"/>
              <a:gd name="connsiteX1" fmla="*/ 9822689 w 9830004"/>
              <a:gd name="connsiteY1" fmla="*/ 466009 h 6676614"/>
              <a:gd name="connsiteX2" fmla="*/ 9830004 w 9830004"/>
              <a:gd name="connsiteY2" fmla="*/ 5067270 h 6676614"/>
              <a:gd name="connsiteX3" fmla="*/ 671374 w 9830004"/>
              <a:gd name="connsiteY3" fmla="*/ 6676614 h 6676614"/>
              <a:gd name="connsiteX4" fmla="*/ 678689 w 9830004"/>
              <a:gd name="connsiteY4" fmla="*/ 458694 h 6676614"/>
              <a:gd name="connsiteX0" fmla="*/ 7315 w 9158630"/>
              <a:gd name="connsiteY0" fmla="*/ 458694 h 6676614"/>
              <a:gd name="connsiteX1" fmla="*/ 9151315 w 9158630"/>
              <a:gd name="connsiteY1" fmla="*/ 466009 h 6676614"/>
              <a:gd name="connsiteX2" fmla="*/ 9158630 w 9158630"/>
              <a:gd name="connsiteY2" fmla="*/ 5067270 h 6676614"/>
              <a:gd name="connsiteX3" fmla="*/ 0 w 9158630"/>
              <a:gd name="connsiteY3" fmla="*/ 6676614 h 6676614"/>
              <a:gd name="connsiteX4" fmla="*/ 7315 w 9158630"/>
              <a:gd name="connsiteY4" fmla="*/ 458694 h 6676614"/>
              <a:gd name="connsiteX0" fmla="*/ 7315 w 9158630"/>
              <a:gd name="connsiteY0" fmla="*/ 0 h 6217920"/>
              <a:gd name="connsiteX1" fmla="*/ 9151315 w 9158630"/>
              <a:gd name="connsiteY1" fmla="*/ 7315 h 6217920"/>
              <a:gd name="connsiteX2" fmla="*/ 9158630 w 9158630"/>
              <a:gd name="connsiteY2" fmla="*/ 4608576 h 6217920"/>
              <a:gd name="connsiteX3" fmla="*/ 0 w 9158630"/>
              <a:gd name="connsiteY3" fmla="*/ 6217920 h 6217920"/>
              <a:gd name="connsiteX4" fmla="*/ 7315 w 9158630"/>
              <a:gd name="connsiteY4" fmla="*/ 0 h 6217920"/>
              <a:gd name="connsiteX0" fmla="*/ 7315 w 9158630"/>
              <a:gd name="connsiteY0" fmla="*/ 0 h 6217920"/>
              <a:gd name="connsiteX1" fmla="*/ 9151315 w 9158630"/>
              <a:gd name="connsiteY1" fmla="*/ 7315 h 6217920"/>
              <a:gd name="connsiteX2" fmla="*/ 9158630 w 9158630"/>
              <a:gd name="connsiteY2" fmla="*/ 4608576 h 6217920"/>
              <a:gd name="connsiteX3" fmla="*/ 0 w 9158630"/>
              <a:gd name="connsiteY3" fmla="*/ 6217920 h 6217920"/>
              <a:gd name="connsiteX4" fmla="*/ 7315 w 9158630"/>
              <a:gd name="connsiteY4" fmla="*/ 0 h 6217920"/>
              <a:gd name="connsiteX0" fmla="*/ 7315 w 9158630"/>
              <a:gd name="connsiteY0" fmla="*/ 0 h 6217920"/>
              <a:gd name="connsiteX1" fmla="*/ 9151315 w 9158630"/>
              <a:gd name="connsiteY1" fmla="*/ 7315 h 6217920"/>
              <a:gd name="connsiteX2" fmla="*/ 9158630 w 9158630"/>
              <a:gd name="connsiteY2" fmla="*/ 4608576 h 6217920"/>
              <a:gd name="connsiteX3" fmla="*/ 0 w 9158630"/>
              <a:gd name="connsiteY3" fmla="*/ 6217920 h 6217920"/>
              <a:gd name="connsiteX4" fmla="*/ 7315 w 9158630"/>
              <a:gd name="connsiteY4" fmla="*/ 0 h 6217920"/>
              <a:gd name="connsiteX0" fmla="*/ 7315 w 9158630"/>
              <a:gd name="connsiteY0" fmla="*/ 11641 h 6210605"/>
              <a:gd name="connsiteX1" fmla="*/ 9151315 w 9158630"/>
              <a:gd name="connsiteY1" fmla="*/ 0 h 6210605"/>
              <a:gd name="connsiteX2" fmla="*/ 9158630 w 9158630"/>
              <a:gd name="connsiteY2" fmla="*/ 4601261 h 6210605"/>
              <a:gd name="connsiteX3" fmla="*/ 0 w 9158630"/>
              <a:gd name="connsiteY3" fmla="*/ 6210605 h 6210605"/>
              <a:gd name="connsiteX4" fmla="*/ 7315 w 9158630"/>
              <a:gd name="connsiteY4" fmla="*/ 11641 h 6210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8630" h="6210605">
                <a:moveTo>
                  <a:pt x="7315" y="11641"/>
                </a:moveTo>
                <a:lnTo>
                  <a:pt x="9151315" y="0"/>
                </a:lnTo>
                <a:cubicBezTo>
                  <a:pt x="9153753" y="1533754"/>
                  <a:pt x="9156192" y="3067507"/>
                  <a:pt x="9158630" y="4601261"/>
                </a:cubicBezTo>
                <a:lnTo>
                  <a:pt x="0" y="6210605"/>
                </a:lnTo>
                <a:cubicBezTo>
                  <a:pt x="2438" y="4137965"/>
                  <a:pt x="4877" y="2084281"/>
                  <a:pt x="7315" y="11641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468313" y="1648999"/>
            <a:ext cx="8207375" cy="1275946"/>
          </a:xfrm>
        </p:spPr>
        <p:txBody>
          <a:bodyPr anchor="t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468313" y="2896255"/>
            <a:ext cx="8207375" cy="928789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86B7427-AD91-421E-901B-9234007309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205" y="5492081"/>
            <a:ext cx="1433982" cy="84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877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ihandform 8"/>
          <p:cNvSpPr/>
          <p:nvPr userDrawn="1"/>
        </p:nvSpPr>
        <p:spPr bwMode="gray">
          <a:xfrm>
            <a:off x="-21946" y="-30748"/>
            <a:ext cx="9187891" cy="6241354"/>
          </a:xfrm>
          <a:custGeom>
            <a:avLst/>
            <a:gdLst>
              <a:gd name="connsiteX0" fmla="*/ 678689 w 9830004"/>
              <a:gd name="connsiteY0" fmla="*/ 458694 h 6676614"/>
              <a:gd name="connsiteX1" fmla="*/ 9822689 w 9830004"/>
              <a:gd name="connsiteY1" fmla="*/ 466009 h 6676614"/>
              <a:gd name="connsiteX2" fmla="*/ 9830004 w 9830004"/>
              <a:gd name="connsiteY2" fmla="*/ 5067270 h 6676614"/>
              <a:gd name="connsiteX3" fmla="*/ 671374 w 9830004"/>
              <a:gd name="connsiteY3" fmla="*/ 6676614 h 6676614"/>
              <a:gd name="connsiteX4" fmla="*/ 678689 w 9830004"/>
              <a:gd name="connsiteY4" fmla="*/ 458694 h 6676614"/>
              <a:gd name="connsiteX0" fmla="*/ 7315 w 9158630"/>
              <a:gd name="connsiteY0" fmla="*/ 458694 h 6676614"/>
              <a:gd name="connsiteX1" fmla="*/ 9151315 w 9158630"/>
              <a:gd name="connsiteY1" fmla="*/ 466009 h 6676614"/>
              <a:gd name="connsiteX2" fmla="*/ 9158630 w 9158630"/>
              <a:gd name="connsiteY2" fmla="*/ 5067270 h 6676614"/>
              <a:gd name="connsiteX3" fmla="*/ 0 w 9158630"/>
              <a:gd name="connsiteY3" fmla="*/ 6676614 h 6676614"/>
              <a:gd name="connsiteX4" fmla="*/ 7315 w 9158630"/>
              <a:gd name="connsiteY4" fmla="*/ 458694 h 6676614"/>
              <a:gd name="connsiteX0" fmla="*/ 7315 w 9158630"/>
              <a:gd name="connsiteY0" fmla="*/ 0 h 6217920"/>
              <a:gd name="connsiteX1" fmla="*/ 9151315 w 9158630"/>
              <a:gd name="connsiteY1" fmla="*/ 7315 h 6217920"/>
              <a:gd name="connsiteX2" fmla="*/ 9158630 w 9158630"/>
              <a:gd name="connsiteY2" fmla="*/ 4608576 h 6217920"/>
              <a:gd name="connsiteX3" fmla="*/ 0 w 9158630"/>
              <a:gd name="connsiteY3" fmla="*/ 6217920 h 6217920"/>
              <a:gd name="connsiteX4" fmla="*/ 7315 w 9158630"/>
              <a:gd name="connsiteY4" fmla="*/ 0 h 6217920"/>
              <a:gd name="connsiteX0" fmla="*/ 7315 w 9158630"/>
              <a:gd name="connsiteY0" fmla="*/ 0 h 6217920"/>
              <a:gd name="connsiteX1" fmla="*/ 9151315 w 9158630"/>
              <a:gd name="connsiteY1" fmla="*/ 7315 h 6217920"/>
              <a:gd name="connsiteX2" fmla="*/ 9158630 w 9158630"/>
              <a:gd name="connsiteY2" fmla="*/ 4608576 h 6217920"/>
              <a:gd name="connsiteX3" fmla="*/ 0 w 9158630"/>
              <a:gd name="connsiteY3" fmla="*/ 6217920 h 6217920"/>
              <a:gd name="connsiteX4" fmla="*/ 7315 w 9158630"/>
              <a:gd name="connsiteY4" fmla="*/ 0 h 6217920"/>
              <a:gd name="connsiteX0" fmla="*/ 7315 w 9158630"/>
              <a:gd name="connsiteY0" fmla="*/ 0 h 6217920"/>
              <a:gd name="connsiteX1" fmla="*/ 9151315 w 9158630"/>
              <a:gd name="connsiteY1" fmla="*/ 7315 h 6217920"/>
              <a:gd name="connsiteX2" fmla="*/ 9158630 w 9158630"/>
              <a:gd name="connsiteY2" fmla="*/ 4608576 h 6217920"/>
              <a:gd name="connsiteX3" fmla="*/ 0 w 9158630"/>
              <a:gd name="connsiteY3" fmla="*/ 6217920 h 6217920"/>
              <a:gd name="connsiteX4" fmla="*/ 7315 w 9158630"/>
              <a:gd name="connsiteY4" fmla="*/ 0 h 6217920"/>
              <a:gd name="connsiteX0" fmla="*/ 7315 w 9158630"/>
              <a:gd name="connsiteY0" fmla="*/ 11641 h 6210605"/>
              <a:gd name="connsiteX1" fmla="*/ 9151315 w 9158630"/>
              <a:gd name="connsiteY1" fmla="*/ 0 h 6210605"/>
              <a:gd name="connsiteX2" fmla="*/ 9158630 w 9158630"/>
              <a:gd name="connsiteY2" fmla="*/ 4601261 h 6210605"/>
              <a:gd name="connsiteX3" fmla="*/ 0 w 9158630"/>
              <a:gd name="connsiteY3" fmla="*/ 6210605 h 6210605"/>
              <a:gd name="connsiteX4" fmla="*/ 7315 w 9158630"/>
              <a:gd name="connsiteY4" fmla="*/ 11641 h 6210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8630" h="6210605">
                <a:moveTo>
                  <a:pt x="7315" y="11641"/>
                </a:moveTo>
                <a:lnTo>
                  <a:pt x="9151315" y="0"/>
                </a:lnTo>
                <a:cubicBezTo>
                  <a:pt x="9153753" y="1533754"/>
                  <a:pt x="9156192" y="3067507"/>
                  <a:pt x="9158630" y="4601261"/>
                </a:cubicBezTo>
                <a:lnTo>
                  <a:pt x="0" y="6210605"/>
                </a:lnTo>
                <a:cubicBezTo>
                  <a:pt x="2438" y="4137965"/>
                  <a:pt x="4877" y="2084281"/>
                  <a:pt x="7315" y="11641"/>
                </a:cubicBezTo>
                <a:close/>
              </a:path>
            </a:pathLst>
          </a:custGeom>
          <a:solidFill>
            <a:srgbClr val="7F97B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468313" y="1648999"/>
            <a:ext cx="8207375" cy="1275946"/>
          </a:xfrm>
        </p:spPr>
        <p:txBody>
          <a:bodyPr anchor="t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468313" y="2896255"/>
            <a:ext cx="8207375" cy="928789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5014FF4-D3E0-4394-A846-23290D6E25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921" y="5301208"/>
            <a:ext cx="2144551" cy="122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597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533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gray">
          <a:xfrm>
            <a:off x="468312" y="1960723"/>
            <a:ext cx="4751760" cy="427659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 bwMode="gray">
          <a:xfrm>
            <a:off x="5404977" y="2060575"/>
            <a:ext cx="3275013" cy="2988605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18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1457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01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 bwMode="gray">
          <a:xfrm>
            <a:off x="0" y="1736725"/>
            <a:ext cx="9144000" cy="4679950"/>
          </a:xfrm>
          <a:prstGeom prst="rect">
            <a:avLst/>
          </a:prstGeom>
          <a:solidFill>
            <a:srgbClr val="F2F4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468313" y="548680"/>
            <a:ext cx="5975895" cy="91473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468312" y="1960723"/>
            <a:ext cx="8207376" cy="42765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Rechteck 8"/>
          <p:cNvSpPr/>
          <p:nvPr userDrawn="1"/>
        </p:nvSpPr>
        <p:spPr bwMode="gray">
          <a:xfrm>
            <a:off x="468312" y="6496655"/>
            <a:ext cx="2951559" cy="26161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/>
          <a:p>
            <a:r>
              <a:rPr lang="de-DE" sz="1100" b="1" dirty="0">
                <a:solidFill>
                  <a:schemeClr val="tx1"/>
                </a:solidFill>
              </a:rPr>
              <a:t>Schleswig-Holstein.</a:t>
            </a:r>
            <a:r>
              <a:rPr lang="de-DE" sz="1100" dirty="0">
                <a:solidFill>
                  <a:schemeClr val="tx1"/>
                </a:solidFill>
              </a:rPr>
              <a:t> Der echte Norden.</a:t>
            </a:r>
          </a:p>
        </p:txBody>
      </p:sp>
      <p:sp>
        <p:nvSpPr>
          <p:cNvPr id="10" name="Rechteck 9"/>
          <p:cNvSpPr/>
          <p:nvPr userDrawn="1"/>
        </p:nvSpPr>
        <p:spPr bwMode="gray">
          <a:xfrm>
            <a:off x="7956376" y="6496655"/>
            <a:ext cx="719312" cy="261610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/>
          <a:p>
            <a:pPr algn="r"/>
            <a:fld id="{F9AB9677-A9BE-4458-9A0E-236B5D443DAA}" type="slidenum">
              <a:rPr lang="de-DE" sz="1100" b="1" smtClean="0">
                <a:solidFill>
                  <a:schemeClr val="tx1"/>
                </a:solidFill>
              </a:rPr>
              <a:pPr algn="r"/>
              <a:t>‹Nr.›</a:t>
            </a:fld>
            <a:endParaRPr lang="de-DE" sz="1100" dirty="0">
              <a:solidFill>
                <a:schemeClr val="tx1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83239-D9C9-49E7-B6D7-08064BDE9F7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6082" y="599752"/>
            <a:ext cx="1340737" cy="78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37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0" r:id="rId3"/>
    <p:sldLayoutId id="2147483656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2875" indent="-142875" algn="l" defTabSz="914400" rtl="0" eaLnBrk="1" latinLnBrk="0" hangingPunct="1">
        <a:lnSpc>
          <a:spcPct val="135000"/>
        </a:lnSpc>
        <a:spcBef>
          <a:spcPts val="0"/>
        </a:spcBef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123825" algn="l" defTabSz="914400" rtl="0" eaLnBrk="1" latinLnBrk="0" hangingPunct="1">
        <a:lnSpc>
          <a:spcPct val="135000"/>
        </a:lnSpc>
        <a:spcBef>
          <a:spcPts val="0"/>
        </a:spcBef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9575" indent="-142875" algn="l" defTabSz="914400" rtl="0" eaLnBrk="1" latinLnBrk="0" hangingPunct="1">
        <a:lnSpc>
          <a:spcPct val="135000"/>
        </a:lnSpc>
        <a:spcBef>
          <a:spcPts val="0"/>
        </a:spcBef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49225" algn="l" defTabSz="914400" rtl="0" eaLnBrk="1" latinLnBrk="0" hangingPunct="1">
        <a:lnSpc>
          <a:spcPct val="135000"/>
        </a:lnSpc>
        <a:spcBef>
          <a:spcPts val="0"/>
        </a:spcBef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676275" indent="-133350" algn="l" defTabSz="914400" rtl="0" eaLnBrk="1" latinLnBrk="0" hangingPunct="1">
        <a:lnSpc>
          <a:spcPct val="135000"/>
        </a:lnSpc>
        <a:spcBef>
          <a:spcPts val="0"/>
        </a:spcBef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1648999"/>
            <a:ext cx="8207375" cy="843897"/>
          </a:xfrm>
        </p:spPr>
        <p:txBody>
          <a:bodyPr/>
          <a:lstStyle/>
          <a:p>
            <a:pPr algn="ctr"/>
            <a:r>
              <a:rPr lang="de-DE" sz="2800" dirty="0" smtClean="0"/>
              <a:t>Modul 2: Vergabe </a:t>
            </a:r>
            <a:r>
              <a:rPr lang="de-DE" sz="2800" dirty="0"/>
              <a:t>und was habe ich als </a:t>
            </a:r>
            <a:r>
              <a:rPr lang="de-DE" sz="2800" dirty="0" smtClean="0"/>
              <a:t>Zuwendungsempfänger/in </a:t>
            </a:r>
            <a:r>
              <a:rPr lang="de-DE" sz="2800" dirty="0"/>
              <a:t>zu beachten (Leitfaden und </a:t>
            </a:r>
            <a:r>
              <a:rPr lang="de-DE" sz="2800" dirty="0" smtClean="0"/>
              <a:t>Muster-Vergabevermerk</a:t>
            </a:r>
            <a:r>
              <a:rPr lang="de-DE" sz="2800" dirty="0"/>
              <a:t>)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b="0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de-DE" dirty="0" smtClean="0"/>
          </a:p>
          <a:p>
            <a:pPr algn="ctr"/>
            <a:r>
              <a:rPr lang="de-DE" dirty="0" smtClean="0"/>
              <a:t>Träger-Schulung am 15. März 2022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5359722"/>
            <a:ext cx="3706530" cy="149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58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3064"/>
                </a:solidFill>
              </a:rPr>
              <a:t>Vergabedokumentation: Anforderungen an einen </a:t>
            </a:r>
            <a:r>
              <a:rPr lang="de-DE" dirty="0" smtClean="0">
                <a:solidFill>
                  <a:srgbClr val="003064"/>
                </a:solidFill>
              </a:rPr>
              <a:t>Vergabevermerk – Wo finde ich die entsprechenden Unterlagen auf der Website der IB.SH?</a:t>
            </a:r>
            <a:endParaRPr lang="de-DE" dirty="0"/>
          </a:p>
        </p:txBody>
      </p:sp>
      <p:pic>
        <p:nvPicPr>
          <p:cNvPr id="3" name="Inhaltsplatzhalt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2" y="2276872"/>
            <a:ext cx="8207375" cy="4131958"/>
          </a:xfrm>
        </p:spPr>
      </p:pic>
      <p:sp>
        <p:nvSpPr>
          <p:cNvPr id="6" name="Inhaltsplatzhalter 2"/>
          <p:cNvSpPr txBox="1">
            <a:spLocks/>
          </p:cNvSpPr>
          <p:nvPr/>
        </p:nvSpPr>
        <p:spPr bwMode="gray">
          <a:xfrm>
            <a:off x="468312" y="1628800"/>
            <a:ext cx="8675688" cy="460851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42875" indent="-142875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700" indent="-123825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575" indent="-142875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49225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6275" indent="-13335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rgbClr val="003064"/>
                </a:solidFill>
              </a:rPr>
              <a:t>Wählen Sie den Reiter „Abrechnungsunterlagen“ unter Ihrer jeweiligen Aktion des Landesprogramms Arbeit 2021 bis 2027 aus.</a:t>
            </a:r>
            <a:endParaRPr lang="de-DE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Vergabedokumentation: Anforderungen an einen Vergabevermerk – Wo finde ich die entsprechenden Unterlagen auf der Website der IB.SH?</a:t>
            </a: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222768"/>
            <a:ext cx="8207375" cy="3752314"/>
          </a:xfrm>
        </p:spPr>
      </p:pic>
      <p:sp>
        <p:nvSpPr>
          <p:cNvPr id="6" name="Inhaltsplatzhalter 2"/>
          <p:cNvSpPr txBox="1">
            <a:spLocks/>
          </p:cNvSpPr>
          <p:nvPr/>
        </p:nvSpPr>
        <p:spPr bwMode="gray">
          <a:xfrm>
            <a:off x="468312" y="1628800"/>
            <a:ext cx="8675688" cy="460851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42875" indent="-142875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700" indent="-123825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575" indent="-142875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49225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6275" indent="-133350" algn="l" defTabSz="914400" rtl="0" eaLnBrk="1" latinLnBrk="0" hangingPunct="1">
              <a:lnSpc>
                <a:spcPct val="13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rgbClr val="003064"/>
                </a:solidFill>
              </a:rPr>
              <a:t>Unter dem Reiter „Abrechnungsunterlagen“ finden Sie den Leitfaden zum Thema Vergabe, den Muster-Vergabevermerk sowie die Checkliste mit allgemeinen Hinweisen zur Vergabe.</a:t>
            </a:r>
            <a:endParaRPr lang="de-DE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64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Vielen Dank für Ihr Interesse!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rgbClr val="003064"/>
                </a:solidFill>
              </a:rPr>
              <a:t>Haben Sie Fragen an uns?</a:t>
            </a:r>
            <a:endParaRPr lang="de-DE" b="1" dirty="0">
              <a:solidFill>
                <a:srgbClr val="003064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37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Input: Sachverhalt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3064"/>
                </a:solidFill>
              </a:rPr>
              <a:t>Die Vergabekammer des Landes Sachsen-Anhalt überprüfte im Jahr 2012 ein Vergabeverfahren eines öffentlichen Auftraggebers. Ziel war der Neubau eines Verwaltungsgebäudes für ein Finanzamt.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Im Rahmen der Nachprüfung geriet ein </a:t>
            </a:r>
            <a:r>
              <a:rPr lang="de-DE" b="1" dirty="0" smtClean="0">
                <a:solidFill>
                  <a:srgbClr val="003064"/>
                </a:solidFill>
              </a:rPr>
              <a:t>undatierter Vergabevermerk</a:t>
            </a:r>
            <a:r>
              <a:rPr lang="de-DE" dirty="0" smtClean="0">
                <a:solidFill>
                  <a:srgbClr val="003064"/>
                </a:solidFill>
              </a:rPr>
              <a:t> in den Blickpunkt, der offensichtlich nach der Einleitung des Nachprüfverfahrens angefertigt worden war.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de-DE" dirty="0" smtClean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Das OLG Naumburg bestätigte die Feststellung der Vergabekammer, dass der undatierte Vergabevermerk den rechtlichen Anforderungen des § 20 Abs. 1 VOB/A nicht genügte.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de-DE" dirty="0" smtClean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§ 20 Abs. 1 VOB/A: </a:t>
            </a:r>
            <a:r>
              <a:rPr lang="de-DE" b="1" i="1" dirty="0" smtClean="0">
                <a:solidFill>
                  <a:srgbClr val="003064"/>
                </a:solidFill>
              </a:rPr>
              <a:t>„Das Vergabeverfahren ist zeitnah so zu dokumentieren, dass die einzelnen Stufen des Verfahrens, die einzelnen Maßnahmen, die maßgebenden Feststellungen sowie die Begründung der einzelnen Entscheidungen in Textform festgehalten werden.“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de-DE" dirty="0" smtClean="0">
              <a:solidFill>
                <a:srgbClr val="003064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500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Input: Sachverhalt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3064"/>
                </a:solidFill>
              </a:rPr>
              <a:t>Ein Vergabeverfahren ist zeitnah und fortlaufend zu dokumentieren.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Nur auf diese Weise kann der Vergabevermerk seiner Kontroll- und Beweisfunktion gerecht werden.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Häufig gehen Vergabefehler Hand in Hand mit einer teilweise unzureichenden Dokumentation.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Gerade komplexere Sachverhalte lassen sich aus der bloßen Erinnerung kaum lückenlos dokumentieren.</a:t>
            </a:r>
            <a:endParaRPr lang="de-DE" dirty="0">
              <a:solidFill>
                <a:srgbClr val="003064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630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br>
              <a:rPr lang="de-DE" dirty="0" smtClean="0"/>
            </a:br>
            <a:endParaRPr lang="de-DE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572009"/>
              </p:ext>
            </p:extLst>
          </p:nvPr>
        </p:nvGraphicFramePr>
        <p:xfrm>
          <a:off x="468311" y="1960210"/>
          <a:ext cx="8207376" cy="16224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63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8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7306">
                <a:tc>
                  <a:txBody>
                    <a:bodyPr/>
                    <a:lstStyle/>
                    <a:p>
                      <a:r>
                        <a:rPr lang="de-DE" sz="1600" b="1" dirty="0"/>
                        <a:t>01</a:t>
                      </a:r>
                    </a:p>
                  </a:txBody>
                  <a:tcPr marL="0" marR="0" marT="50400" marB="50400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Warum Vergabe</a:t>
                      </a:r>
                      <a:r>
                        <a:rPr lang="de-DE" sz="1600" baseline="0" dirty="0" smtClean="0"/>
                        <a:t> im Bereich öffentlicher Förderung?</a:t>
                      </a:r>
                      <a:endParaRPr lang="de-DE" sz="1600" dirty="0"/>
                    </a:p>
                  </a:txBody>
                  <a:tcPr marL="0" marR="0" marT="50400" marB="50400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0" marR="0" marT="50400" marB="50400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81">
                <a:tc>
                  <a:txBody>
                    <a:bodyPr/>
                    <a:lstStyle/>
                    <a:p>
                      <a:r>
                        <a:rPr lang="de-DE" sz="1600" b="1" dirty="0"/>
                        <a:t>02</a:t>
                      </a:r>
                    </a:p>
                  </a:txBody>
                  <a:tcPr marL="0" marR="0" marT="50400" marB="5040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Verpflichtungen von Zuwendungsempfänger/innen zur Anwendung vergaberechtlicher Vorschriften im Bereich der </a:t>
                      </a:r>
                      <a:r>
                        <a:rPr lang="de-DE" sz="1600" dirty="0" err="1" smtClean="0"/>
                        <a:t>ANBest</a:t>
                      </a:r>
                      <a:r>
                        <a:rPr lang="de-DE" sz="1600" dirty="0" smtClean="0"/>
                        <a:t>-P</a:t>
                      </a:r>
                      <a:endParaRPr lang="de-DE" sz="1600" dirty="0"/>
                    </a:p>
                  </a:txBody>
                  <a:tcPr marL="0" marR="0" marT="50400" marB="5040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0" marR="0" marT="50400" marB="5040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306">
                <a:tc>
                  <a:txBody>
                    <a:bodyPr/>
                    <a:lstStyle/>
                    <a:p>
                      <a:r>
                        <a:rPr lang="de-DE" sz="1600" b="1" dirty="0"/>
                        <a:t>03</a:t>
                      </a:r>
                    </a:p>
                  </a:txBody>
                  <a:tcPr marL="0" marR="0" marT="50400" marB="5040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Vergabedokumentation:</a:t>
                      </a:r>
                      <a:r>
                        <a:rPr lang="de-DE" sz="1600" baseline="0" dirty="0" smtClean="0"/>
                        <a:t> Anforderungen an einen Vergabevermerk</a:t>
                      </a:r>
                      <a:endParaRPr lang="de-DE" sz="1600" dirty="0"/>
                    </a:p>
                  </a:txBody>
                  <a:tcPr marL="0" marR="0" marT="50400" marB="5040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0" marR="0" marT="50400" marB="5040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306">
                <a:tc>
                  <a:txBody>
                    <a:bodyPr/>
                    <a:lstStyle/>
                    <a:p>
                      <a:r>
                        <a:rPr lang="de-DE" sz="1600" b="1" dirty="0" smtClean="0"/>
                        <a:t>04</a:t>
                      </a:r>
                      <a:endParaRPr lang="de-DE" sz="1600" b="1" dirty="0"/>
                    </a:p>
                  </a:txBody>
                  <a:tcPr marL="0" marR="0" marT="50400" marB="5040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Austausch und Fragen</a:t>
                      </a:r>
                      <a:endParaRPr lang="de-DE" sz="1600" dirty="0"/>
                    </a:p>
                  </a:txBody>
                  <a:tcPr marL="0" marR="0" marT="50400" marB="5040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0" marR="0" marT="50400" marB="5040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242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64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Warum Vergabe im Bereich öffentlicher Förderung?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3064"/>
                </a:solidFill>
              </a:rPr>
              <a:t>Das Vergaberecht reguliert und strukturiert die Leistungsbeschaffung der öffentlichen Hand. Diese muss ihre Aufträge in transparenten Verfahren unter Gleichbehandlung der teilnehmenden Unternehmen vergeben.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Daneben sind fairer und allgemeiner Wettbewerb sowie Objektivität der Entscheidung wichtige Grundsätze des Vergaberechts.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de-DE" dirty="0"/>
          </a:p>
          <a:p>
            <a:pPr marL="0" lvl="0" indent="0">
              <a:buNone/>
            </a:pPr>
            <a:endParaRPr lang="de-DE" dirty="0" smtClean="0"/>
          </a:p>
          <a:p>
            <a:pPr marL="0" lvl="0" indent="0">
              <a:buNone/>
            </a:pPr>
            <a:endParaRPr lang="de-DE" dirty="0" smtClean="0"/>
          </a:p>
          <a:p>
            <a:r>
              <a:rPr lang="de-DE" dirty="0" smtClean="0"/>
              <a:t>Die rechtlich </a:t>
            </a:r>
            <a:r>
              <a:rPr lang="de-DE" dirty="0"/>
              <a:t>regulierten Beschaffungsprozesse finden auch außerhalb der öffentlichen Verwaltung Anwendung, wenn private Unternehmen eine öffentliche Förderung </a:t>
            </a:r>
            <a:r>
              <a:rPr lang="de-DE" dirty="0" smtClean="0"/>
              <a:t>erhalten.</a:t>
            </a:r>
            <a:endParaRPr lang="de-DE" dirty="0"/>
          </a:p>
        </p:txBody>
      </p:sp>
      <p:sp>
        <p:nvSpPr>
          <p:cNvPr id="5" name="Sechseck 4"/>
          <p:cNvSpPr/>
          <p:nvPr/>
        </p:nvSpPr>
        <p:spPr>
          <a:xfrm>
            <a:off x="2372984" y="4096299"/>
            <a:ext cx="2159270" cy="1296144"/>
          </a:xfrm>
          <a:prstGeom prst="hexagon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Objektivität der Entscheidung</a:t>
            </a:r>
          </a:p>
        </p:txBody>
      </p:sp>
      <p:sp>
        <p:nvSpPr>
          <p:cNvPr id="8" name="Sechseck 7"/>
          <p:cNvSpPr/>
          <p:nvPr/>
        </p:nvSpPr>
        <p:spPr>
          <a:xfrm>
            <a:off x="84238" y="4096299"/>
            <a:ext cx="2159270" cy="1296144"/>
          </a:xfrm>
          <a:prstGeom prst="hexagon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Fairer und allgemeiner Wettbewerb</a:t>
            </a:r>
          </a:p>
        </p:txBody>
      </p:sp>
      <p:sp>
        <p:nvSpPr>
          <p:cNvPr id="9" name="Sechseck 8"/>
          <p:cNvSpPr/>
          <p:nvPr/>
        </p:nvSpPr>
        <p:spPr>
          <a:xfrm>
            <a:off x="4661730" y="4096299"/>
            <a:ext cx="2159270" cy="1296144"/>
          </a:xfrm>
          <a:prstGeom prst="hexagon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Transparenz</a:t>
            </a:r>
          </a:p>
        </p:txBody>
      </p:sp>
      <p:sp>
        <p:nvSpPr>
          <p:cNvPr id="11" name="Sechseck 10"/>
          <p:cNvSpPr/>
          <p:nvPr/>
        </p:nvSpPr>
        <p:spPr>
          <a:xfrm>
            <a:off x="6950476" y="4096299"/>
            <a:ext cx="2159270" cy="1296144"/>
          </a:xfrm>
          <a:prstGeom prst="hexagon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Gleichbehand-lung</a:t>
            </a:r>
          </a:p>
        </p:txBody>
      </p:sp>
    </p:spTree>
    <p:extLst>
      <p:ext uri="{BB962C8B-B14F-4D97-AF65-F5344CB8AC3E}">
        <p14:creationId xmlns:p14="http://schemas.microsoft.com/office/powerpoint/2010/main" val="19828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548679"/>
            <a:ext cx="5975895" cy="1188133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Verpflichtungen von Zuwendungsempfänger/innen zur Anwendung vergaberechtlicher Vorschriften im Bereich der </a:t>
            </a:r>
            <a:r>
              <a:rPr lang="de-DE" dirty="0" err="1" smtClean="0"/>
              <a:t>ANBest</a:t>
            </a:r>
            <a:r>
              <a:rPr lang="de-DE" dirty="0" smtClean="0"/>
              <a:t>-P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059832" y="2060848"/>
            <a:ext cx="3024336" cy="6480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Bin ich ein/e private/r Zuwendungsempfänger/in?</a:t>
            </a:r>
          </a:p>
        </p:txBody>
      </p:sp>
      <p:cxnSp>
        <p:nvCxnSpPr>
          <p:cNvPr id="13" name="Gerader Verbinder 12"/>
          <p:cNvCxnSpPr/>
          <p:nvPr/>
        </p:nvCxnSpPr>
        <p:spPr>
          <a:xfrm>
            <a:off x="6084168" y="2384884"/>
            <a:ext cx="5040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2555776" y="2384884"/>
            <a:ext cx="5040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6588224" y="2384884"/>
            <a:ext cx="0" cy="10441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2555776" y="2384884"/>
            <a:ext cx="0" cy="10441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1007604" y="3465004"/>
            <a:ext cx="3096344" cy="15481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Beträgt die Zuwendung oder bei Finanzierung durch mehrere Stellen der Gesamtbetrag der Zuwendung mehr als 100.000 Euro?</a:t>
            </a:r>
          </a:p>
        </p:txBody>
      </p:sp>
      <p:sp>
        <p:nvSpPr>
          <p:cNvPr id="27" name="Inhaltsplatzhalter 26"/>
          <p:cNvSpPr>
            <a:spLocks noGrp="1"/>
          </p:cNvSpPr>
          <p:nvPr>
            <p:ph idx="1"/>
          </p:nvPr>
        </p:nvSpPr>
        <p:spPr>
          <a:xfrm>
            <a:off x="5040224" y="3468523"/>
            <a:ext cx="3096000" cy="154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e-DE" b="1" dirty="0" smtClean="0">
                <a:solidFill>
                  <a:schemeClr val="tx1"/>
                </a:solidFill>
              </a:rPr>
              <a:t>Anwendung der allgemeinen vergaberechtlichen Regelungen (</a:t>
            </a:r>
            <a:r>
              <a:rPr lang="de-DE" b="1" dirty="0" err="1" smtClean="0">
                <a:solidFill>
                  <a:schemeClr val="tx1"/>
                </a:solidFill>
              </a:rPr>
              <a:t>ANBest</a:t>
            </a:r>
            <a:r>
              <a:rPr lang="de-DE" b="1" dirty="0" smtClean="0">
                <a:solidFill>
                  <a:schemeClr val="tx1"/>
                </a:solidFill>
              </a:rPr>
              <a:t>-K für kommunale Körperschaften)</a:t>
            </a:r>
            <a:endParaRPr lang="de-DE" sz="1600" b="1" dirty="0" smtClean="0">
              <a:solidFill>
                <a:schemeClr val="tx1"/>
              </a:solidFill>
            </a:endParaRPr>
          </a:p>
        </p:txBody>
      </p:sp>
      <p:cxnSp>
        <p:nvCxnSpPr>
          <p:cNvPr id="29" name="Gerade Verbindung mit Pfeil 28"/>
          <p:cNvCxnSpPr>
            <a:stCxn id="24" idx="2"/>
          </p:cNvCxnSpPr>
          <p:nvPr/>
        </p:nvCxnSpPr>
        <p:spPr>
          <a:xfrm>
            <a:off x="2555776" y="5013176"/>
            <a:ext cx="0" cy="50405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hteck 29"/>
          <p:cNvSpPr/>
          <p:nvPr/>
        </p:nvSpPr>
        <p:spPr>
          <a:xfrm>
            <a:off x="162378" y="5517232"/>
            <a:ext cx="4248000" cy="93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Bedarfsfeststellung: Wie hoch ist mein geschätzter Auftragswert?</a:t>
            </a:r>
          </a:p>
        </p:txBody>
      </p:sp>
      <p:cxnSp>
        <p:nvCxnSpPr>
          <p:cNvPr id="35" name="Gerader Verbinder 34"/>
          <p:cNvCxnSpPr/>
          <p:nvPr/>
        </p:nvCxnSpPr>
        <p:spPr>
          <a:xfrm>
            <a:off x="2555776" y="5229200"/>
            <a:ext cx="403244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>
            <a:off x="6588224" y="5229200"/>
            <a:ext cx="0" cy="28803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hteck 37"/>
          <p:cNvSpPr/>
          <p:nvPr/>
        </p:nvSpPr>
        <p:spPr>
          <a:xfrm>
            <a:off x="4679540" y="5517232"/>
            <a:ext cx="4248472" cy="9361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Vergabe an fachkundige und leistungsfähige Anbieter/innen nach wettbewerblichen Gesichtspunkten zu wirtschaftlichen Bedingungen</a:t>
            </a:r>
          </a:p>
        </p:txBody>
      </p:sp>
      <p:sp>
        <p:nvSpPr>
          <p:cNvPr id="39" name="Rechteck 38"/>
          <p:cNvSpPr/>
          <p:nvPr/>
        </p:nvSpPr>
        <p:spPr>
          <a:xfrm>
            <a:off x="2592164" y="2921597"/>
            <a:ext cx="604800" cy="237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ja</a:t>
            </a:r>
          </a:p>
        </p:txBody>
      </p:sp>
      <p:sp>
        <p:nvSpPr>
          <p:cNvPr id="40" name="Rechteck 39"/>
          <p:cNvSpPr/>
          <p:nvPr/>
        </p:nvSpPr>
        <p:spPr>
          <a:xfrm>
            <a:off x="5949184" y="2921187"/>
            <a:ext cx="603299" cy="2390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nein</a:t>
            </a:r>
          </a:p>
        </p:txBody>
      </p:sp>
      <p:sp>
        <p:nvSpPr>
          <p:cNvPr id="41" name="Rechteck 40"/>
          <p:cNvSpPr/>
          <p:nvPr/>
        </p:nvSpPr>
        <p:spPr>
          <a:xfrm>
            <a:off x="1835696" y="5229460"/>
            <a:ext cx="604800" cy="237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ja</a:t>
            </a:r>
          </a:p>
        </p:txBody>
      </p:sp>
      <p:sp>
        <p:nvSpPr>
          <p:cNvPr id="42" name="Rechteck 41"/>
          <p:cNvSpPr/>
          <p:nvPr/>
        </p:nvSpPr>
        <p:spPr>
          <a:xfrm>
            <a:off x="2671057" y="5227997"/>
            <a:ext cx="603299" cy="2390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nein</a:t>
            </a:r>
          </a:p>
        </p:txBody>
      </p:sp>
    </p:spTree>
    <p:extLst>
      <p:ext uri="{BB962C8B-B14F-4D97-AF65-F5344CB8AC3E}">
        <p14:creationId xmlns:p14="http://schemas.microsoft.com/office/powerpoint/2010/main" val="13439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548679"/>
            <a:ext cx="5975895" cy="1188133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Verpflichtungen von Zuwendungsempfänger/innen zur Anwendung vergaberechtlicher Vorschriften im Bereich der </a:t>
            </a:r>
            <a:r>
              <a:rPr lang="de-DE" dirty="0" err="1" smtClean="0"/>
              <a:t>ANBest</a:t>
            </a:r>
            <a:r>
              <a:rPr lang="de-DE" dirty="0" smtClean="0"/>
              <a:t>-P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339752" y="2132856"/>
            <a:ext cx="4392488" cy="10081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Bedarfsfeststellung: Wie hoch ist mein geschätzter Auftragswert?</a:t>
            </a:r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2339752" y="3140968"/>
            <a:ext cx="0" cy="57606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6729386" y="3140968"/>
            <a:ext cx="0" cy="57606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4572000" y="3140968"/>
            <a:ext cx="0" cy="57606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1547664" y="3717031"/>
            <a:ext cx="1584176" cy="100811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bis 1.000 Euro netto</a:t>
            </a:r>
          </a:p>
        </p:txBody>
      </p:sp>
      <p:sp>
        <p:nvSpPr>
          <p:cNvPr id="28" name="Rechteck 27"/>
          <p:cNvSpPr/>
          <p:nvPr/>
        </p:nvSpPr>
        <p:spPr>
          <a:xfrm>
            <a:off x="3779912" y="3731230"/>
            <a:ext cx="1584176" cy="9939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über 1.000 Euro bis 100.000 Euro netto</a:t>
            </a:r>
          </a:p>
        </p:txBody>
      </p:sp>
      <p:sp>
        <p:nvSpPr>
          <p:cNvPr id="31" name="Rechteck 30"/>
          <p:cNvSpPr/>
          <p:nvPr/>
        </p:nvSpPr>
        <p:spPr>
          <a:xfrm>
            <a:off x="6012160" y="3745429"/>
            <a:ext cx="1584176" cy="9939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über 100.000 Euro netto</a:t>
            </a: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2339752" y="4725142"/>
            <a:ext cx="0" cy="5760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4582209" y="4739342"/>
            <a:ext cx="0" cy="5760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>
            <a:off x="6729386" y="4758151"/>
            <a:ext cx="0" cy="5760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>
            <a:off x="683568" y="5339219"/>
            <a:ext cx="2448272" cy="10081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Direktvergabe unter Berücksichtigung der Wirtschaftlichkeit und Sparsamkeit möglich</a:t>
            </a:r>
          </a:p>
        </p:txBody>
      </p:sp>
      <p:sp>
        <p:nvSpPr>
          <p:cNvPr id="36" name="Rechteck 35"/>
          <p:cNvSpPr/>
          <p:nvPr/>
        </p:nvSpPr>
        <p:spPr>
          <a:xfrm>
            <a:off x="6012160" y="5353026"/>
            <a:ext cx="2448000" cy="10081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Öffentliche Ausschreibung</a:t>
            </a:r>
          </a:p>
        </p:txBody>
      </p:sp>
      <p:sp>
        <p:nvSpPr>
          <p:cNvPr id="43" name="Rechteck 42"/>
          <p:cNvSpPr/>
          <p:nvPr/>
        </p:nvSpPr>
        <p:spPr>
          <a:xfrm>
            <a:off x="3358209" y="5357732"/>
            <a:ext cx="2448000" cy="10081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grundsätzliche Einholung von mindestens drei Angeboten</a:t>
            </a:r>
          </a:p>
        </p:txBody>
      </p:sp>
      <p:sp>
        <p:nvSpPr>
          <p:cNvPr id="15" name="Stern mit 5 Zacken 14"/>
          <p:cNvSpPr/>
          <p:nvPr/>
        </p:nvSpPr>
        <p:spPr>
          <a:xfrm>
            <a:off x="5437387" y="6059299"/>
            <a:ext cx="360040" cy="288032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smtClean="0">
              <a:solidFill>
                <a:schemeClr val="tx1"/>
              </a:solidFill>
            </a:endParaRPr>
          </a:p>
        </p:txBody>
      </p:sp>
      <p:sp>
        <p:nvSpPr>
          <p:cNvPr id="45" name="Stern mit 5 Zacken 44"/>
          <p:cNvSpPr/>
          <p:nvPr/>
        </p:nvSpPr>
        <p:spPr>
          <a:xfrm>
            <a:off x="8099884" y="6059299"/>
            <a:ext cx="360040" cy="288032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smtClean="0">
              <a:solidFill>
                <a:schemeClr val="tx1"/>
              </a:solidFill>
            </a:endParaRPr>
          </a:p>
        </p:txBody>
      </p:sp>
      <p:sp>
        <p:nvSpPr>
          <p:cNvPr id="46" name="Stern mit 5 Zacken 45"/>
          <p:cNvSpPr/>
          <p:nvPr/>
        </p:nvSpPr>
        <p:spPr>
          <a:xfrm>
            <a:off x="8100120" y="2132856"/>
            <a:ext cx="360040" cy="288032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smtClean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7415808" y="2449284"/>
            <a:ext cx="1728192" cy="97971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Dokumentation der Auswahlgründe erforderlich</a:t>
            </a:r>
          </a:p>
        </p:txBody>
      </p:sp>
    </p:spTree>
    <p:extLst>
      <p:ext uri="{BB962C8B-B14F-4D97-AF65-F5344CB8AC3E}">
        <p14:creationId xmlns:p14="http://schemas.microsoft.com/office/powerpoint/2010/main" val="361419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Vergabedokumentation: Anforderungen an einen Vergabevermerk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Folgende Unterlagen gehören mindestens zu einem Vergabevermerk: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>
                <a:solidFill>
                  <a:srgbClr val="003064"/>
                </a:solidFill>
              </a:rPr>
              <a:t>Vorhalten von grundsätzlich drei Angeboten (Dokumentation z. B. in Form von Ausdrucken von Internetrecherchen, Mails/Schreiben zur Aufforderung der Angebotsabgabe, Mails/Schreiben über Eingang eines Angebotes, ggf. Absagen von kontaktierten Anbieter/innen) </a:t>
            </a:r>
            <a:r>
              <a:rPr lang="de-DE" b="1" dirty="0" smtClean="0">
                <a:solidFill>
                  <a:srgbClr val="003064"/>
                </a:solidFill>
              </a:rPr>
              <a:t>ergänzend zum Vergabevermerk </a:t>
            </a:r>
            <a:r>
              <a:rPr lang="de-DE" b="1" dirty="0" smtClean="0">
                <a:solidFill>
                  <a:srgbClr val="003064"/>
                </a:solidFill>
                <a:sym typeface="Wingdings" panose="05000000000000000000" pitchFamily="2" charset="2"/>
              </a:rPr>
              <a:t> Falls nur ein Angebot eingeholt werden kann, ist dies entsprechend zu begründen.</a:t>
            </a:r>
            <a:endParaRPr lang="de-DE" b="1" dirty="0" smtClean="0">
              <a:solidFill>
                <a:srgbClr val="003064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de-DE" dirty="0" smtClean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Dokumentation der Angebote (Gegenüberstellung der Angebote und Darstellung der Auswahlgründe) </a:t>
            </a:r>
            <a:r>
              <a:rPr lang="de-DE" b="1" dirty="0" smtClean="0">
                <a:solidFill>
                  <a:srgbClr val="003064"/>
                </a:solidFill>
              </a:rPr>
              <a:t>im Vergabevermerk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Die Vergabeunterlagen müssen alle Informationen enthalten, die erforderlich sind, </a:t>
            </a:r>
            <a:r>
              <a:rPr lang="de-DE" b="1" dirty="0" smtClean="0">
                <a:solidFill>
                  <a:srgbClr val="003064"/>
                </a:solidFill>
              </a:rPr>
              <a:t>um die getroffene Entscheidung nachvollziehen zu können</a:t>
            </a:r>
            <a:r>
              <a:rPr lang="de-DE" dirty="0" smtClean="0">
                <a:solidFill>
                  <a:srgbClr val="003064"/>
                </a:solidFill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60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3064"/>
                </a:solidFill>
              </a:rPr>
              <a:t>Vergabedokumentation: Anforderungen an einen </a:t>
            </a:r>
            <a:r>
              <a:rPr lang="de-DE" dirty="0" smtClean="0">
                <a:solidFill>
                  <a:srgbClr val="003064"/>
                </a:solidFill>
              </a:rPr>
              <a:t>Vergabevermerk – Checkliste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2" y="1960723"/>
            <a:ext cx="8675688" cy="4276590"/>
          </a:xfrm>
        </p:spPr>
        <p:txBody>
          <a:bodyPr/>
          <a:lstStyle/>
          <a:p>
            <a:r>
              <a:rPr lang="de-DE" dirty="0" smtClean="0">
                <a:solidFill>
                  <a:srgbClr val="003064"/>
                </a:solidFill>
              </a:rPr>
              <a:t>Leistungsart (Dienst-/Arbeitsleistung, Warenlieferung) </a:t>
            </a:r>
            <a:endParaRPr lang="de-DE" dirty="0" smtClean="0">
              <a:solidFill>
                <a:srgbClr val="00B050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Voraussichtlicher Auftragswert (netto) </a:t>
            </a:r>
            <a:endParaRPr lang="de-DE" dirty="0" smtClean="0">
              <a:solidFill>
                <a:srgbClr val="00B050"/>
              </a:solidFill>
              <a:latin typeface="Wingdings" panose="05000000000000000000" pitchFamily="2" charset="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Vergabeart (öffentliche Ausschreibung, beschränkte Ausschreibung, Verhandlungsvergabe) </a:t>
            </a:r>
            <a:endParaRPr lang="de-DE" dirty="0" smtClean="0">
              <a:solidFill>
                <a:srgbClr val="00B050"/>
              </a:solidFill>
              <a:latin typeface="Wingdings" panose="05000000000000000000" pitchFamily="2" charset="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de-DE" dirty="0" smtClean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Aufstellung der Vergleichsangebote </a:t>
            </a:r>
            <a:endParaRPr lang="de-DE" dirty="0" smtClean="0">
              <a:solidFill>
                <a:srgbClr val="00B050"/>
              </a:solidFill>
              <a:latin typeface="Wingdings" panose="05000000000000000000" pitchFamily="2" charset="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Begründung der Vergabeentscheidung für das wirtschaftlichste Angebot </a:t>
            </a:r>
            <a:endParaRPr lang="de-DE" dirty="0" smtClean="0">
              <a:solidFill>
                <a:srgbClr val="00B050"/>
              </a:solidFill>
              <a:latin typeface="Wingdings" panose="05000000000000000000" pitchFamily="2" charset="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de-DE" dirty="0" smtClean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Zuschlag Auftragnehmer/in </a:t>
            </a:r>
            <a:endParaRPr lang="de-DE" dirty="0" smtClean="0">
              <a:solidFill>
                <a:srgbClr val="00B050"/>
              </a:solidFill>
              <a:latin typeface="Wingdings" panose="05000000000000000000" pitchFamily="2" charset="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de-DE" dirty="0" smtClean="0">
              <a:solidFill>
                <a:srgbClr val="003064"/>
              </a:solidFill>
            </a:endParaRPr>
          </a:p>
          <a:p>
            <a:r>
              <a:rPr lang="de-DE" dirty="0" smtClean="0">
                <a:solidFill>
                  <a:srgbClr val="003064"/>
                </a:solidFill>
              </a:rPr>
              <a:t>Auftragssumme und -datum </a:t>
            </a:r>
            <a:endParaRPr lang="de-DE" dirty="0" smtClean="0">
              <a:solidFill>
                <a:srgbClr val="00B050"/>
              </a:solidFill>
              <a:latin typeface="Wingdings" panose="05000000000000000000" pitchFamily="2" charset="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de-DE" dirty="0">
              <a:solidFill>
                <a:srgbClr val="003064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027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">
  <a:themeElements>
    <a:clrScheme name="SH">
      <a:dk1>
        <a:srgbClr val="003064"/>
      </a:dk1>
      <a:lt1>
        <a:sysClr val="window" lastClr="FFFFFF"/>
      </a:lt1>
      <a:dk2>
        <a:srgbClr val="000000"/>
      </a:dk2>
      <a:lt2>
        <a:srgbClr val="D4004B"/>
      </a:lt2>
      <a:accent1>
        <a:srgbClr val="00A2AB"/>
      </a:accent1>
      <a:accent2>
        <a:srgbClr val="008CCF"/>
      </a:accent2>
      <a:accent3>
        <a:srgbClr val="3A78B8"/>
      </a:accent3>
      <a:accent4>
        <a:srgbClr val="7A6FAC"/>
      </a:accent4>
      <a:accent5>
        <a:srgbClr val="B55C9C"/>
      </a:accent5>
      <a:accent6>
        <a:srgbClr val="D62F87"/>
      </a:accent6>
      <a:hlink>
        <a:srgbClr val="003064"/>
      </a:hlink>
      <a:folHlink>
        <a:srgbClr val="003064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tx1"/>
          </a:solidFill>
        </a:ln>
      </a:spPr>
      <a:bodyPr rtlCol="0" anchor="ctr"/>
      <a:lstStyle>
        <a:defPPr algn="ctr">
          <a:defRPr sz="16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H_PowerPoint_Wirtschaft.potx" id="{EEA8AB36-434E-406E-9844-EFC1BC4B4E39}" vid="{756F9575-0CFD-4D3E-A02F-E6CEC7020DD3}"/>
    </a:ext>
  </a:extLst>
</a:theme>
</file>

<file path=ppt/theme/theme2.xml><?xml version="1.0" encoding="utf-8"?>
<a:theme xmlns:a="http://schemas.openxmlformats.org/drawingml/2006/main" name="Larissa">
  <a:themeElements>
    <a:clrScheme name="SH">
      <a:dk1>
        <a:srgbClr val="003064"/>
      </a:dk1>
      <a:lt1>
        <a:sysClr val="window" lastClr="FFFFFF"/>
      </a:lt1>
      <a:dk2>
        <a:srgbClr val="000000"/>
      </a:dk2>
      <a:lt2>
        <a:srgbClr val="D4004B"/>
      </a:lt2>
      <a:accent1>
        <a:srgbClr val="00A2AB"/>
      </a:accent1>
      <a:accent2>
        <a:srgbClr val="008CCF"/>
      </a:accent2>
      <a:accent3>
        <a:srgbClr val="3A78B8"/>
      </a:accent3>
      <a:accent4>
        <a:srgbClr val="7A6FAC"/>
      </a:accent4>
      <a:accent5>
        <a:srgbClr val="B55C9C"/>
      </a:accent5>
      <a:accent6>
        <a:srgbClr val="D62F87"/>
      </a:accent6>
      <a:hlink>
        <a:srgbClr val="003064"/>
      </a:hlink>
      <a:folHlink>
        <a:srgbClr val="003064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H">
      <a:dk1>
        <a:srgbClr val="003064"/>
      </a:dk1>
      <a:lt1>
        <a:sysClr val="window" lastClr="FFFFFF"/>
      </a:lt1>
      <a:dk2>
        <a:srgbClr val="000000"/>
      </a:dk2>
      <a:lt2>
        <a:srgbClr val="D4004B"/>
      </a:lt2>
      <a:accent1>
        <a:srgbClr val="00A2AB"/>
      </a:accent1>
      <a:accent2>
        <a:srgbClr val="008CCF"/>
      </a:accent2>
      <a:accent3>
        <a:srgbClr val="3A78B8"/>
      </a:accent3>
      <a:accent4>
        <a:srgbClr val="7A6FAC"/>
      </a:accent4>
      <a:accent5>
        <a:srgbClr val="B55C9C"/>
      </a:accent5>
      <a:accent6>
        <a:srgbClr val="D62F87"/>
      </a:accent6>
      <a:hlink>
        <a:srgbClr val="003064"/>
      </a:hlink>
      <a:folHlink>
        <a:srgbClr val="003064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SH_PowerPoint_Wirtschaft</Template>
  <TotalTime>0</TotalTime>
  <Words>707</Words>
  <Application>Microsoft Office PowerPoint</Application>
  <PresentationFormat>Bildschirmpräsentation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Arial</vt:lpstr>
      <vt:lpstr>Wingdings</vt:lpstr>
      <vt:lpstr>SH</vt:lpstr>
      <vt:lpstr>Modul 2: Vergabe und was habe ich als Zuwendungsempfänger/in zu beachten (Leitfaden und Muster-Vergabevermerk)  </vt:lpstr>
      <vt:lpstr>Input: Sachverhalt</vt:lpstr>
      <vt:lpstr>Input: Sachverhalt</vt:lpstr>
      <vt:lpstr>Agenda </vt:lpstr>
      <vt:lpstr>Warum Vergabe im Bereich öffentlicher Förderung? </vt:lpstr>
      <vt:lpstr>                Verpflichtungen von Zuwendungsempfänger/innen zur Anwendung vergaberechtlicher Vorschriften im Bereich der ANBest-P </vt:lpstr>
      <vt:lpstr>                Verpflichtungen von Zuwendungsempfänger/innen zur Anwendung vergaberechtlicher Vorschriften im Bereich der ANBest-P </vt:lpstr>
      <vt:lpstr>Vergabedokumentation: Anforderungen an einen Vergabevermerk</vt:lpstr>
      <vt:lpstr>Vergabedokumentation: Anforderungen an einen Vergabevermerk – Checkliste</vt:lpstr>
      <vt:lpstr>Vergabedokumentation: Anforderungen an einen Vergabevermerk – Wo finde ich die entsprechenden Unterlagen auf der Website der IB.SH?</vt:lpstr>
      <vt:lpstr>Vergabedokumentation: Anforderungen an einen Vergabevermerk – Wo finde ich die entsprechenden Unterlagen auf der Website der IB.SH?</vt:lpstr>
      <vt:lpstr>Vielen Dank für Ihr Interesse!</vt:lpstr>
    </vt:vector>
  </TitlesOfParts>
  <Company>Land Schleswig-Holstein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Schleswig-Holstein Der echte Norden</dc:title>
  <dc:creator>Kroll, Hauke (WiMi)</dc:creator>
  <cp:lastModifiedBy>Marlene Schlosser</cp:lastModifiedBy>
  <cp:revision>66</cp:revision>
  <dcterms:created xsi:type="dcterms:W3CDTF">2021-11-22T12:41:35Z</dcterms:created>
  <dcterms:modified xsi:type="dcterms:W3CDTF">2022-03-28T10:09:54Z</dcterms:modified>
</cp:coreProperties>
</file>