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63" r:id="rId3"/>
    <p:sldId id="347" r:id="rId4"/>
    <p:sldId id="349" r:id="rId5"/>
    <p:sldId id="350" r:id="rId6"/>
    <p:sldId id="357" r:id="rId7"/>
    <p:sldId id="361" r:id="rId8"/>
    <p:sldId id="358" r:id="rId9"/>
    <p:sldId id="362" r:id="rId10"/>
    <p:sldId id="364" r:id="rId11"/>
    <p:sldId id="365" r:id="rId12"/>
    <p:sldId id="366" r:id="rId13"/>
    <p:sldId id="367" r:id="rId14"/>
    <p:sldId id="368" r:id="rId15"/>
    <p:sldId id="369" r:id="rId16"/>
    <p:sldId id="371" r:id="rId17"/>
    <p:sldId id="370" r:id="rId18"/>
    <p:sldId id="372" r:id="rId19"/>
    <p:sldId id="373" r:id="rId20"/>
    <p:sldId id="376" r:id="rId21"/>
    <p:sldId id="374" r:id="rId22"/>
    <p:sldId id="375" r:id="rId23"/>
  </p:sldIdLst>
  <p:sldSz cx="12192000" cy="6858000"/>
  <p:notesSz cx="6797675" cy="98599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5" pos="3848" userDrawn="1">
          <p15:clr>
            <a:srgbClr val="A4A3A4"/>
          </p15:clr>
        </p15:guide>
        <p15:guide id="6" orient="horz" pos="1153">
          <p15:clr>
            <a:srgbClr val="A4A3A4"/>
          </p15:clr>
        </p15:guide>
        <p15:guide id="7" pos="37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Haar" initials="MH" lastIdx="1" clrIdx="0">
    <p:extLst>
      <p:ext uri="{19B8F6BF-5375-455C-9EA6-DF929625EA0E}">
        <p15:presenceInfo xmlns:p15="http://schemas.microsoft.com/office/powerpoint/2012/main" userId="Marion Ha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B8C"/>
    <a:srgbClr val="C3C8DC"/>
    <a:srgbClr val="8E9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83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114" y="264"/>
      </p:cViewPr>
      <p:guideLst>
        <p:guide orient="horz" pos="3793"/>
        <p:guide orient="horz" pos="4088"/>
        <p:guide pos="3848"/>
        <p:guide orient="horz" pos="1153"/>
        <p:guide pos="3782"/>
      </p:guideLst>
    </p:cSldViewPr>
  </p:slideViewPr>
  <p:outlineViewPr>
    <p:cViewPr>
      <p:scale>
        <a:sx n="33" d="100"/>
        <a:sy n="33" d="100"/>
      </p:scale>
      <p:origin x="0" y="-3075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0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2998"/>
          </a:xfrm>
          <a:prstGeom prst="rect">
            <a:avLst/>
          </a:prstGeom>
        </p:spPr>
        <p:txBody>
          <a:bodyPr vert="horz" lIns="95419" tIns="47710" rIns="95419" bIns="4771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2998"/>
          </a:xfrm>
          <a:prstGeom prst="rect">
            <a:avLst/>
          </a:prstGeom>
        </p:spPr>
        <p:txBody>
          <a:bodyPr vert="horz" lIns="95419" tIns="47710" rIns="95419" bIns="47710" rtlCol="0"/>
          <a:lstStyle>
            <a:lvl1pPr algn="r">
              <a:defRPr sz="1300"/>
            </a:lvl1pPr>
          </a:lstStyle>
          <a:p>
            <a:fld id="{E3339C42-7739-6D47-87EE-4D21311848BB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65254"/>
            <a:ext cx="2945659" cy="492998"/>
          </a:xfrm>
          <a:prstGeom prst="rect">
            <a:avLst/>
          </a:prstGeom>
        </p:spPr>
        <p:txBody>
          <a:bodyPr vert="horz" lIns="95419" tIns="47710" rIns="95419" bIns="4771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65254"/>
            <a:ext cx="2945659" cy="492998"/>
          </a:xfrm>
          <a:prstGeom prst="rect">
            <a:avLst/>
          </a:prstGeom>
        </p:spPr>
        <p:txBody>
          <a:bodyPr vert="horz" lIns="95419" tIns="47710" rIns="95419" bIns="47710" rtlCol="0" anchor="b"/>
          <a:lstStyle>
            <a:lvl1pPr algn="r">
              <a:defRPr sz="1300"/>
            </a:lvl1pPr>
          </a:lstStyle>
          <a:p>
            <a:fld id="{69E6AF66-56B4-BA4F-882B-8622E2F43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828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2998"/>
          </a:xfrm>
          <a:prstGeom prst="rect">
            <a:avLst/>
          </a:prstGeom>
        </p:spPr>
        <p:txBody>
          <a:bodyPr vert="horz" lIns="95419" tIns="47710" rIns="95419" bIns="4771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2998"/>
          </a:xfrm>
          <a:prstGeom prst="rect">
            <a:avLst/>
          </a:prstGeom>
        </p:spPr>
        <p:txBody>
          <a:bodyPr vert="horz" lIns="95419" tIns="47710" rIns="95419" bIns="47710" rtlCol="0"/>
          <a:lstStyle>
            <a:lvl1pPr algn="r">
              <a:defRPr sz="1300"/>
            </a:lvl1pPr>
          </a:lstStyle>
          <a:p>
            <a:fld id="{BBBFECD1-2B9E-3947-9FA2-66A457F76B08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39775"/>
            <a:ext cx="6572250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9" tIns="47710" rIns="95419" bIns="4771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3483"/>
            <a:ext cx="5438140" cy="4436983"/>
          </a:xfrm>
          <a:prstGeom prst="rect">
            <a:avLst/>
          </a:prstGeom>
        </p:spPr>
        <p:txBody>
          <a:bodyPr vert="horz" lIns="95419" tIns="47710" rIns="95419" bIns="4771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65254"/>
            <a:ext cx="2945659" cy="492998"/>
          </a:xfrm>
          <a:prstGeom prst="rect">
            <a:avLst/>
          </a:prstGeom>
        </p:spPr>
        <p:txBody>
          <a:bodyPr vert="horz" lIns="95419" tIns="47710" rIns="95419" bIns="4771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65254"/>
            <a:ext cx="2945659" cy="492998"/>
          </a:xfrm>
          <a:prstGeom prst="rect">
            <a:avLst/>
          </a:prstGeom>
        </p:spPr>
        <p:txBody>
          <a:bodyPr vert="horz" lIns="95419" tIns="47710" rIns="95419" bIns="47710" rtlCol="0" anchor="b"/>
          <a:lstStyle>
            <a:lvl1pPr algn="r">
              <a:defRPr sz="1300"/>
            </a:lvl1pPr>
          </a:lstStyle>
          <a:p>
            <a:fld id="{AED31EA0-B01B-234E-942E-6FAD2F659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092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99ABFA16-0234-4031-95BB-63C69E0A8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451" y="2341586"/>
            <a:ext cx="10363200" cy="970264"/>
          </a:xfrm>
        </p:spPr>
        <p:txBody>
          <a:bodyPr lIns="0" rIns="0" bIns="0">
            <a:no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Rechtwinkliges Dreieck 8">
            <a:extLst>
              <a:ext uri="{FF2B5EF4-FFF2-40B4-BE49-F238E27FC236}">
                <a16:creationId xmlns:a16="http://schemas.microsoft.com/office/drawing/2014/main" id="{D8D677EF-20F6-479A-B8AA-4564F0ABD704}"/>
              </a:ext>
            </a:extLst>
          </p:cNvPr>
          <p:cNvSpPr/>
          <p:nvPr userDrawn="1"/>
        </p:nvSpPr>
        <p:spPr>
          <a:xfrm flipH="1">
            <a:off x="-3136" y="3371277"/>
            <a:ext cx="12195135" cy="3486722"/>
          </a:xfrm>
          <a:custGeom>
            <a:avLst/>
            <a:gdLst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44000 w 9144000"/>
              <a:gd name="connsiteY2" fmla="*/ 2924022 h 2924022"/>
              <a:gd name="connsiteX3" fmla="*/ 0 w 9144000"/>
              <a:gd name="connsiteY3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08721 w 9144000"/>
              <a:gd name="connsiteY2" fmla="*/ 1728833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44000 w 9144000"/>
              <a:gd name="connsiteY2" fmla="*/ 1640628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53114"/>
              <a:gd name="connsiteY0" fmla="*/ 2924022 h 2924022"/>
              <a:gd name="connsiteX1" fmla="*/ 0 w 9153114"/>
              <a:gd name="connsiteY1" fmla="*/ 0 h 2924022"/>
              <a:gd name="connsiteX2" fmla="*/ 9144000 w 9153114"/>
              <a:gd name="connsiteY2" fmla="*/ 1640628 h 2924022"/>
              <a:gd name="connsiteX3" fmla="*/ 9144000 w 9153114"/>
              <a:gd name="connsiteY3" fmla="*/ 2924022 h 2924022"/>
              <a:gd name="connsiteX4" fmla="*/ 0 w 9153114"/>
              <a:gd name="connsiteY4" fmla="*/ 2924022 h 2924022"/>
              <a:gd name="connsiteX0" fmla="*/ 0 w 9153361"/>
              <a:gd name="connsiteY0" fmla="*/ 2924022 h 2924022"/>
              <a:gd name="connsiteX1" fmla="*/ 0 w 9153361"/>
              <a:gd name="connsiteY1" fmla="*/ 0 h 2924022"/>
              <a:gd name="connsiteX2" fmla="*/ 9144000 w 9153361"/>
              <a:gd name="connsiteY2" fmla="*/ 1640628 h 2924022"/>
              <a:gd name="connsiteX3" fmla="*/ 9144000 w 9153361"/>
              <a:gd name="connsiteY3" fmla="*/ 2924022 h 2924022"/>
              <a:gd name="connsiteX4" fmla="*/ 0 w 9153361"/>
              <a:gd name="connsiteY4" fmla="*/ 2924022 h 2924022"/>
              <a:gd name="connsiteX0" fmla="*/ 0 w 9153361"/>
              <a:gd name="connsiteY0" fmla="*/ 3453411 h 3453411"/>
              <a:gd name="connsiteX1" fmla="*/ 0 w 9153361"/>
              <a:gd name="connsiteY1" fmla="*/ 0 h 3453411"/>
              <a:gd name="connsiteX2" fmla="*/ 9144000 w 9153361"/>
              <a:gd name="connsiteY2" fmla="*/ 2170017 h 3453411"/>
              <a:gd name="connsiteX3" fmla="*/ 9144000 w 9153361"/>
              <a:gd name="connsiteY3" fmla="*/ 3453411 h 3453411"/>
              <a:gd name="connsiteX4" fmla="*/ 0 w 9153361"/>
              <a:gd name="connsiteY4" fmla="*/ 3453411 h 3453411"/>
              <a:gd name="connsiteX0" fmla="*/ 0 w 9153361"/>
              <a:gd name="connsiteY0" fmla="*/ 3486722 h 3486722"/>
              <a:gd name="connsiteX1" fmla="*/ 0 w 9153361"/>
              <a:gd name="connsiteY1" fmla="*/ 0 h 3486722"/>
              <a:gd name="connsiteX2" fmla="*/ 9144000 w 9153361"/>
              <a:gd name="connsiteY2" fmla="*/ 2203328 h 3486722"/>
              <a:gd name="connsiteX3" fmla="*/ 9144000 w 9153361"/>
              <a:gd name="connsiteY3" fmla="*/ 3486722 h 3486722"/>
              <a:gd name="connsiteX4" fmla="*/ 0 w 9153361"/>
              <a:gd name="connsiteY4" fmla="*/ 3486722 h 3486722"/>
              <a:gd name="connsiteX0" fmla="*/ 0 w 9155710"/>
              <a:gd name="connsiteY0" fmla="*/ 3486722 h 3486722"/>
              <a:gd name="connsiteX1" fmla="*/ 0 w 9155710"/>
              <a:gd name="connsiteY1" fmla="*/ 0 h 3486722"/>
              <a:gd name="connsiteX2" fmla="*/ 9146352 w 9155710"/>
              <a:gd name="connsiteY2" fmla="*/ 2197054 h 3486722"/>
              <a:gd name="connsiteX3" fmla="*/ 9144000 w 9155710"/>
              <a:gd name="connsiteY3" fmla="*/ 3486722 h 3486722"/>
              <a:gd name="connsiteX4" fmla="*/ 0 w 9155710"/>
              <a:gd name="connsiteY4" fmla="*/ 3486722 h 3486722"/>
              <a:gd name="connsiteX0" fmla="*/ 0 w 9176822"/>
              <a:gd name="connsiteY0" fmla="*/ 3486722 h 3486722"/>
              <a:gd name="connsiteX1" fmla="*/ 0 w 9176822"/>
              <a:gd name="connsiteY1" fmla="*/ 0 h 3486722"/>
              <a:gd name="connsiteX2" fmla="*/ 9146352 w 9176822"/>
              <a:gd name="connsiteY2" fmla="*/ 2197054 h 3486722"/>
              <a:gd name="connsiteX3" fmla="*/ 9144000 w 9176822"/>
              <a:gd name="connsiteY3" fmla="*/ 3486722 h 3486722"/>
              <a:gd name="connsiteX4" fmla="*/ 0 w 9176822"/>
              <a:gd name="connsiteY4" fmla="*/ 3486722 h 3486722"/>
              <a:gd name="connsiteX0" fmla="*/ 0 w 9146352"/>
              <a:gd name="connsiteY0" fmla="*/ 3486722 h 3486722"/>
              <a:gd name="connsiteX1" fmla="*/ 0 w 9146352"/>
              <a:gd name="connsiteY1" fmla="*/ 0 h 3486722"/>
              <a:gd name="connsiteX2" fmla="*/ 9146352 w 9146352"/>
              <a:gd name="connsiteY2" fmla="*/ 2197054 h 3486722"/>
              <a:gd name="connsiteX3" fmla="*/ 9144000 w 9146352"/>
              <a:gd name="connsiteY3" fmla="*/ 3486722 h 3486722"/>
              <a:gd name="connsiteX4" fmla="*/ 0 w 9146352"/>
              <a:gd name="connsiteY4" fmla="*/ 3486722 h 3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352" h="3486722">
                <a:moveTo>
                  <a:pt x="0" y="3486722"/>
                </a:moveTo>
                <a:lnTo>
                  <a:pt x="0" y="0"/>
                </a:lnTo>
                <a:lnTo>
                  <a:pt x="9146352" y="2197054"/>
                </a:lnTo>
                <a:lnTo>
                  <a:pt x="9144000" y="3486722"/>
                </a:lnTo>
                <a:lnTo>
                  <a:pt x="0" y="3486722"/>
                </a:lnTo>
                <a:close/>
              </a:path>
            </a:pathLst>
          </a:custGeom>
          <a:solidFill>
            <a:srgbClr val="C3C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C0EB9F0-33FF-4AAF-B580-932F92D82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51" y="1248370"/>
            <a:ext cx="10363200" cy="921493"/>
          </a:xfrm>
        </p:spPr>
        <p:txBody>
          <a:bodyPr lIns="0" rIns="0" bIns="0"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C22CC7D6-A758-4344-833C-71A97E0F241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5337" y="4820636"/>
            <a:ext cx="3434257" cy="22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14A84DE-D34C-4977-879B-2B6597185543}"/>
              </a:ext>
            </a:extLst>
          </p:cNvPr>
          <p:cNvPicPr>
            <a:picLocks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26" y="6280066"/>
            <a:ext cx="2401580" cy="3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7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E352CB3-BC47-464B-BBF4-FD5AEA7E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68000"/>
            <a:ext cx="3708000" cy="46452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C7253FF-0CD5-4EB3-9D03-A5539D7B0E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7875" y="1368000"/>
            <a:ext cx="3708000" cy="46452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6D84E99-4DC2-4F0F-874E-902227A268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5751" y="1368001"/>
            <a:ext cx="3706362" cy="465155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DF0C1B59-0453-454B-96F6-37EA240A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51A383-C6B3-4753-A48E-2714E0FC15DF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72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9915-5771-4292-956C-F3EAFCCEEC1D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81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999" y="1376363"/>
            <a:ext cx="3708000" cy="41021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FFF2C3F-88F0-4D54-A061-25BC937465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087" y="1376363"/>
            <a:ext cx="3708000" cy="1968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B4CDEFF-2E89-4E4F-9944-8DBF316C7C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34087" y="3509963"/>
            <a:ext cx="3708000" cy="1968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5442559-9B56-432F-AED5-5A324CC5A3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8176" y="1376363"/>
            <a:ext cx="3708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B11F0C1D-A13E-481C-9AF3-2BB4B955E6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8176" y="3508375"/>
            <a:ext cx="3708000" cy="19700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C57AD0-4FF5-4813-85D0-45F319B618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5672480"/>
            <a:ext cx="11460525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83ABDCF-779C-48D3-82F7-EC9AA55EB490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999" y="1376363"/>
            <a:ext cx="3708000" cy="4645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FFF2C3F-88F0-4D54-A061-25BC937465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085" y="1376363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B4CDEFF-2E89-4E4F-9944-8DBF316C7C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34085" y="3779836"/>
            <a:ext cx="3708000" cy="224155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5442559-9B56-432F-AED5-5A324CC5A3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8171" y="1376363"/>
            <a:ext cx="3708000" cy="224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B11F0C1D-A13E-481C-9AF3-2BB4B955E6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8171" y="3779835"/>
            <a:ext cx="3708000" cy="224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FD6342A-FA38-4738-9BFD-0B5D8EE0FB7A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94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ohne Tex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37636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AB26674-1565-4212-B4EE-4BB0B90227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091" y="1376362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30E0A258-82D5-4462-B007-488B90416F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4DB30C4-3FD8-461B-B5C5-AB23B6630F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33860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60DC8BF4-A6EC-4395-A602-4890C31DF9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07721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B1AACE1-0BA2-402B-89B8-F8194EFEB750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ohne Text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758186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30E0A258-82D5-4462-B007-488B90416F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4DB30C4-3FD8-461B-B5C5-AB23B6630F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33860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60DC8BF4-A6EC-4395-A602-4890C31DF9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07721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8EBF9623-8FC6-4188-ABBD-744B88D23E5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7721" y="1376362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17D1D3D-F3A4-4724-8EF9-CB672611EF89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2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>
            <a:extLst>
              <a:ext uri="{FF2B5EF4-FFF2-40B4-BE49-F238E27FC236}">
                <a16:creationId xmlns:a16="http://schemas.microsoft.com/office/drawing/2014/main" id="{408BE9C8-62A6-43EB-B41B-718D76CABA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92091" y="3782188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EA03BD39-4A54-42D2-B7B5-72431BBF70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782188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AB26674-1565-4212-B4EE-4BB0B90227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091" y="1376362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5CD199B-9E90-409E-A585-7F261E244794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686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>
            <a:extLst>
              <a:ext uri="{FF2B5EF4-FFF2-40B4-BE49-F238E27FC236}">
                <a16:creationId xmlns:a16="http://schemas.microsoft.com/office/drawing/2014/main" id="{408BE9C8-62A6-43EB-B41B-718D76CABA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86411" y="3509263"/>
            <a:ext cx="5634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EA03BD39-4A54-42D2-B7B5-72431BBF70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509263"/>
            <a:ext cx="5634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AB26674-1565-4212-B4EE-4BB0B90227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6411" y="1376362"/>
            <a:ext cx="5634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F1516C40-C4A6-4260-AD44-EA8F9FC20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5672480"/>
            <a:ext cx="11464877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9176EFE-ABFA-4E39-A034-8E09E8895AEA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25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DC5D1014-2C09-4616-B060-2E0B538B9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999" y="1376362"/>
            <a:ext cx="7603200" cy="464627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A5442E0A-B9A9-44B8-AC25-068DFFC8BE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07721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A59A410C-A73D-4E2A-9E9F-0C79472F516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7721" y="1376362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3A3291B-298D-405C-81F8-145C768185E0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3520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DC5D1014-2C09-4616-B060-2E0B538B9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7602663" cy="410210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1874712-768F-4E35-80D0-E95BECF7D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5672480"/>
            <a:ext cx="11464877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AB3EFA6E-51DF-4C23-A3AF-6C6C7B209A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8171" y="1376363"/>
            <a:ext cx="3708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B6852E73-D5E2-464E-80DD-C02B6E2FE6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8171" y="3508375"/>
            <a:ext cx="3708000" cy="19700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817F6DB-E7DC-47B0-8655-AE8B9398FAE6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10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951FAD6-F5C6-488F-816C-CBDCF5D0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35" y="1368000"/>
            <a:ext cx="11466642" cy="4653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4CF928B-3BCA-435D-B5CB-B66B360D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1466-34C6-49F0-AC7E-276F14AFCCD8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193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DC5D1014-2C09-4616-B060-2E0B538B9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410210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1874712-768F-4E35-80D0-E95BECF7D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5672480"/>
            <a:ext cx="11460525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C7251675-784E-40D4-AFF4-25902175EC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8311" y="1376362"/>
            <a:ext cx="5634000" cy="410210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EBD9B3-211B-4034-A000-1FD626AAE8DB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304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DC5D1014-2C09-4616-B060-2E0B538B9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46450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C7251675-784E-40D4-AFF4-25902175EC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8311" y="1376362"/>
            <a:ext cx="5634000" cy="46450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84380A-93CD-47D1-A7C0-1A0F3200ADEF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1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80A07DA-4314-4546-A425-9DB79B3F2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376363"/>
            <a:ext cx="11460525" cy="4645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F23D1F6D-C361-4922-9F7E-69ACE297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7B932B-8AA0-4D7F-8A56-B6CC7DB8DD09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56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hr 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CF91351-65EC-4710-A966-541974773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565081"/>
            <a:ext cx="11462113" cy="5911919"/>
          </a:xfrm>
          <a:solidFill>
            <a:srgbClr val="C3C8DC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cxnSp>
        <p:nvCxnSpPr>
          <p:cNvPr id="5" name="Gerade Verbindung 7">
            <a:extLst>
              <a:ext uri="{FF2B5EF4-FFF2-40B4-BE49-F238E27FC236}">
                <a16:creationId xmlns:a16="http://schemas.microsoft.com/office/drawing/2014/main" id="{447F1FDE-8D03-4A32-8B27-473D92D43CA7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8300"/>
            <a:ext cx="11462113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08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94DA-9814-4E33-B2D1-CCD023A74DE7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323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86645E71-9B98-40B1-8D91-2261FB22D1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12191999" cy="586853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Rechtwinkliges Dreieck 8">
            <a:extLst>
              <a:ext uri="{FF2B5EF4-FFF2-40B4-BE49-F238E27FC236}">
                <a16:creationId xmlns:a16="http://schemas.microsoft.com/office/drawing/2014/main" id="{49FA7407-BE00-43DE-8920-ED3F135F44AD}"/>
              </a:ext>
            </a:extLst>
          </p:cNvPr>
          <p:cNvSpPr/>
          <p:nvPr userDrawn="1"/>
        </p:nvSpPr>
        <p:spPr>
          <a:xfrm flipH="1">
            <a:off x="-3136" y="3371277"/>
            <a:ext cx="12195135" cy="3486722"/>
          </a:xfrm>
          <a:custGeom>
            <a:avLst/>
            <a:gdLst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44000 w 9144000"/>
              <a:gd name="connsiteY2" fmla="*/ 2924022 h 2924022"/>
              <a:gd name="connsiteX3" fmla="*/ 0 w 9144000"/>
              <a:gd name="connsiteY3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08721 w 9144000"/>
              <a:gd name="connsiteY2" fmla="*/ 1728833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44000 w 9144000"/>
              <a:gd name="connsiteY2" fmla="*/ 1640628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53114"/>
              <a:gd name="connsiteY0" fmla="*/ 2924022 h 2924022"/>
              <a:gd name="connsiteX1" fmla="*/ 0 w 9153114"/>
              <a:gd name="connsiteY1" fmla="*/ 0 h 2924022"/>
              <a:gd name="connsiteX2" fmla="*/ 9144000 w 9153114"/>
              <a:gd name="connsiteY2" fmla="*/ 1640628 h 2924022"/>
              <a:gd name="connsiteX3" fmla="*/ 9144000 w 9153114"/>
              <a:gd name="connsiteY3" fmla="*/ 2924022 h 2924022"/>
              <a:gd name="connsiteX4" fmla="*/ 0 w 9153114"/>
              <a:gd name="connsiteY4" fmla="*/ 2924022 h 2924022"/>
              <a:gd name="connsiteX0" fmla="*/ 0 w 9153361"/>
              <a:gd name="connsiteY0" fmla="*/ 2924022 h 2924022"/>
              <a:gd name="connsiteX1" fmla="*/ 0 w 9153361"/>
              <a:gd name="connsiteY1" fmla="*/ 0 h 2924022"/>
              <a:gd name="connsiteX2" fmla="*/ 9144000 w 9153361"/>
              <a:gd name="connsiteY2" fmla="*/ 1640628 h 2924022"/>
              <a:gd name="connsiteX3" fmla="*/ 9144000 w 9153361"/>
              <a:gd name="connsiteY3" fmla="*/ 2924022 h 2924022"/>
              <a:gd name="connsiteX4" fmla="*/ 0 w 9153361"/>
              <a:gd name="connsiteY4" fmla="*/ 2924022 h 2924022"/>
              <a:gd name="connsiteX0" fmla="*/ 0 w 9153361"/>
              <a:gd name="connsiteY0" fmla="*/ 3453411 h 3453411"/>
              <a:gd name="connsiteX1" fmla="*/ 0 w 9153361"/>
              <a:gd name="connsiteY1" fmla="*/ 0 h 3453411"/>
              <a:gd name="connsiteX2" fmla="*/ 9144000 w 9153361"/>
              <a:gd name="connsiteY2" fmla="*/ 2170017 h 3453411"/>
              <a:gd name="connsiteX3" fmla="*/ 9144000 w 9153361"/>
              <a:gd name="connsiteY3" fmla="*/ 3453411 h 3453411"/>
              <a:gd name="connsiteX4" fmla="*/ 0 w 9153361"/>
              <a:gd name="connsiteY4" fmla="*/ 3453411 h 3453411"/>
              <a:gd name="connsiteX0" fmla="*/ 0 w 9153361"/>
              <a:gd name="connsiteY0" fmla="*/ 3486722 h 3486722"/>
              <a:gd name="connsiteX1" fmla="*/ 0 w 9153361"/>
              <a:gd name="connsiteY1" fmla="*/ 0 h 3486722"/>
              <a:gd name="connsiteX2" fmla="*/ 9144000 w 9153361"/>
              <a:gd name="connsiteY2" fmla="*/ 2203328 h 3486722"/>
              <a:gd name="connsiteX3" fmla="*/ 9144000 w 9153361"/>
              <a:gd name="connsiteY3" fmla="*/ 3486722 h 3486722"/>
              <a:gd name="connsiteX4" fmla="*/ 0 w 9153361"/>
              <a:gd name="connsiteY4" fmla="*/ 3486722 h 3486722"/>
              <a:gd name="connsiteX0" fmla="*/ 0 w 9155710"/>
              <a:gd name="connsiteY0" fmla="*/ 3486722 h 3486722"/>
              <a:gd name="connsiteX1" fmla="*/ 0 w 9155710"/>
              <a:gd name="connsiteY1" fmla="*/ 0 h 3486722"/>
              <a:gd name="connsiteX2" fmla="*/ 9146352 w 9155710"/>
              <a:gd name="connsiteY2" fmla="*/ 2197054 h 3486722"/>
              <a:gd name="connsiteX3" fmla="*/ 9144000 w 9155710"/>
              <a:gd name="connsiteY3" fmla="*/ 3486722 h 3486722"/>
              <a:gd name="connsiteX4" fmla="*/ 0 w 9155710"/>
              <a:gd name="connsiteY4" fmla="*/ 3486722 h 3486722"/>
              <a:gd name="connsiteX0" fmla="*/ 0 w 9176822"/>
              <a:gd name="connsiteY0" fmla="*/ 3486722 h 3486722"/>
              <a:gd name="connsiteX1" fmla="*/ 0 w 9176822"/>
              <a:gd name="connsiteY1" fmla="*/ 0 h 3486722"/>
              <a:gd name="connsiteX2" fmla="*/ 9146352 w 9176822"/>
              <a:gd name="connsiteY2" fmla="*/ 2197054 h 3486722"/>
              <a:gd name="connsiteX3" fmla="*/ 9144000 w 9176822"/>
              <a:gd name="connsiteY3" fmla="*/ 3486722 h 3486722"/>
              <a:gd name="connsiteX4" fmla="*/ 0 w 9176822"/>
              <a:gd name="connsiteY4" fmla="*/ 3486722 h 3486722"/>
              <a:gd name="connsiteX0" fmla="*/ 0 w 9146352"/>
              <a:gd name="connsiteY0" fmla="*/ 3486722 h 3486722"/>
              <a:gd name="connsiteX1" fmla="*/ 0 w 9146352"/>
              <a:gd name="connsiteY1" fmla="*/ 0 h 3486722"/>
              <a:gd name="connsiteX2" fmla="*/ 9146352 w 9146352"/>
              <a:gd name="connsiteY2" fmla="*/ 2197054 h 3486722"/>
              <a:gd name="connsiteX3" fmla="*/ 9144000 w 9146352"/>
              <a:gd name="connsiteY3" fmla="*/ 3486722 h 3486722"/>
              <a:gd name="connsiteX4" fmla="*/ 0 w 9146352"/>
              <a:gd name="connsiteY4" fmla="*/ 3486722 h 3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352" h="3486722">
                <a:moveTo>
                  <a:pt x="0" y="3486722"/>
                </a:moveTo>
                <a:lnTo>
                  <a:pt x="0" y="0"/>
                </a:lnTo>
                <a:lnTo>
                  <a:pt x="9146352" y="2197054"/>
                </a:lnTo>
                <a:lnTo>
                  <a:pt x="9144000" y="3486722"/>
                </a:lnTo>
                <a:lnTo>
                  <a:pt x="0" y="3486722"/>
                </a:lnTo>
                <a:close/>
              </a:path>
            </a:pathLst>
          </a:custGeom>
          <a:solidFill>
            <a:srgbClr val="C3C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47C3525-A191-41E4-96AF-C7F02D14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53" y="5930542"/>
            <a:ext cx="10287795" cy="70703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210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413" y="1052736"/>
            <a:ext cx="10753195" cy="65293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772816"/>
            <a:ext cx="10766987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</a:t>
            </a:r>
            <a:r>
              <a:rPr lang="de-DE">
                <a:solidFill>
                  <a:schemeClr val="tx2"/>
                </a:solidFill>
              </a:rPr>
              <a:t>/</a:t>
            </a:r>
            <a:r>
              <a:rPr lang="de-DE"/>
              <a:t>  </a:t>
            </a:r>
            <a:fld id="{39FA20AA-16CC-4911-BB7B-16DA1586EC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58316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951FAD6-F5C6-488F-816C-CBDCF5D0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35" y="1828800"/>
            <a:ext cx="11466642" cy="4192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4CF928B-3BCA-435D-B5CB-B66B360D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1466-34C6-49F0-AC7E-276F14AFCCD8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8775" y="1371600"/>
            <a:ext cx="11466513" cy="32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84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CD5283A-1B66-49C2-AA06-06AFF614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68000"/>
            <a:ext cx="5634000" cy="46452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1B767B2-0736-4C3A-8EB6-176746D11A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5266" y="1368000"/>
            <a:ext cx="5634000" cy="46452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E36E5BBF-B68F-440E-B991-D7741F30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7BD3A4-EF8F-4F67-A92D-AFDA1E7207A1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30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CD5283A-1B66-49C2-AA06-06AFF614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30388"/>
            <a:ext cx="5634000" cy="41828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1B767B2-0736-4C3A-8EB6-176746D11A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5266" y="1830388"/>
            <a:ext cx="5634000" cy="41828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E36E5BBF-B68F-440E-B991-D7741F30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7BD3A4-EF8F-4F67-A92D-AFDA1E7207A1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17" hasCustomPrompt="1"/>
          </p:nvPr>
        </p:nvSpPr>
        <p:spPr>
          <a:xfrm>
            <a:off x="358775" y="1371600"/>
            <a:ext cx="11466513" cy="32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19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999" y="1369039"/>
            <a:ext cx="5634000" cy="46533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95266" y="1368001"/>
            <a:ext cx="5634000" cy="223829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F90BF5-72DB-4D5E-B22F-598EAAC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37636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1397917-E851-4CFB-B8A7-97F7C7E868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266" y="3775275"/>
            <a:ext cx="5634000" cy="22471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4C5D80-5094-4801-9BD6-18D40A0A23DA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6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_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999" y="1830387"/>
            <a:ext cx="5634000" cy="419203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90877" y="1832088"/>
            <a:ext cx="5634000" cy="202344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F90BF5-72DB-4D5E-B22F-598EAAC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37636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1397917-E851-4CFB-B8A7-97F7C7E868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266" y="3990976"/>
            <a:ext cx="5634000" cy="20314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4C5D80-5094-4801-9BD6-18D40A0A23DA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8" hasCustomPrompt="1"/>
          </p:nvPr>
        </p:nvSpPr>
        <p:spPr>
          <a:xfrm>
            <a:off x="358775" y="1371600"/>
            <a:ext cx="11466513" cy="32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82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_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1520" y="1368001"/>
            <a:ext cx="5634000" cy="46544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359999" y="1368001"/>
            <a:ext cx="5634000" cy="223829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F90BF5-72DB-4D5E-B22F-598EAAC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1397917-E851-4CFB-B8A7-97F7C7E868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9999" y="3775275"/>
            <a:ext cx="5634000" cy="22471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C026EF-F880-49C2-B0A0-D79E76FABD76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14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_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1520" y="1832087"/>
            <a:ext cx="5634000" cy="419033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F90BF5-72DB-4D5E-B22F-598EAAC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C026EF-F880-49C2-B0A0-D79E76FABD76}" type="datetime1">
              <a:rPr lang="de-DE" smtClean="0"/>
              <a:t>28.03.2022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65136" y="1832088"/>
            <a:ext cx="5634000" cy="202344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1397917-E851-4CFB-B8A7-97F7C7E868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0000" y="3990976"/>
            <a:ext cx="5634000" cy="20314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 hasCustomPrompt="1"/>
          </p:nvPr>
        </p:nvSpPr>
        <p:spPr>
          <a:xfrm>
            <a:off x="358775" y="1371600"/>
            <a:ext cx="11466513" cy="32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12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1AC6FAAC-A028-41E1-8644-A00D2688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36" y="710605"/>
            <a:ext cx="10805811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F408434A-0D7B-4379-B2DE-668F7251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235" y="1368000"/>
            <a:ext cx="11466642" cy="4653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959C4CC8-8F07-491A-A04F-5B262B52C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2930" y="6247313"/>
            <a:ext cx="74797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003064"/>
                </a:solidFill>
              </a:defRPr>
            </a:lvl1pPr>
          </a:lstStyle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07CC4A94-EA3B-4A12-BEE7-A36151824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630" y="6247313"/>
            <a:ext cx="33724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1EAE9C"/>
                </a:solidFill>
              </a:defRPr>
            </a:lvl1pPr>
          </a:lstStyle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7">
            <a:extLst>
              <a:ext uri="{FF2B5EF4-FFF2-40B4-BE49-F238E27FC236}">
                <a16:creationId xmlns:a16="http://schemas.microsoft.com/office/drawing/2014/main" id="{04724000-0FA0-4AF8-9C90-1D02A69AC9D8}"/>
              </a:ext>
            </a:extLst>
          </p:cNvPr>
          <p:cNvCxnSpPr>
            <a:cxnSpLocks/>
          </p:cNvCxnSpPr>
          <p:nvPr/>
        </p:nvCxnSpPr>
        <p:spPr>
          <a:xfrm>
            <a:off x="363538" y="1198828"/>
            <a:ext cx="11458575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0">
            <a:extLst>
              <a:ext uri="{FF2B5EF4-FFF2-40B4-BE49-F238E27FC236}">
                <a16:creationId xmlns:a16="http://schemas.microsoft.com/office/drawing/2014/main" id="{597D5D92-DE4D-4ED0-A1CB-FB3DE9C759F4}"/>
              </a:ext>
            </a:extLst>
          </p:cNvPr>
          <p:cNvPicPr>
            <a:picLocks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16" y="218325"/>
            <a:ext cx="924608" cy="59743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21FCEA2-80F6-41C0-8900-CBEC26362DA1}"/>
              </a:ext>
            </a:extLst>
          </p:cNvPr>
          <p:cNvPicPr>
            <a:picLocks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597" y="6280066"/>
            <a:ext cx="2401580" cy="31922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10668836" y="6260082"/>
            <a:ext cx="872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fld id="{FF64B5BE-6B70-481C-AC3C-6515EF6F6082}" type="datetime1">
              <a:rPr lang="de-DE" smtClean="0"/>
              <a:t>28.03.2022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74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716" r:id="rId3"/>
    <p:sldLayoutId id="2147483661" r:id="rId4"/>
    <p:sldLayoutId id="2147483717" r:id="rId5"/>
    <p:sldLayoutId id="2147483712" r:id="rId6"/>
    <p:sldLayoutId id="2147483718" r:id="rId7"/>
    <p:sldLayoutId id="2147483719" r:id="rId8"/>
    <p:sldLayoutId id="2147483715" r:id="rId9"/>
    <p:sldLayoutId id="2147483662" r:id="rId10"/>
    <p:sldLayoutId id="2147483654" r:id="rId11"/>
    <p:sldLayoutId id="2147483704" r:id="rId12"/>
    <p:sldLayoutId id="2147483705" r:id="rId13"/>
    <p:sldLayoutId id="2147483707" r:id="rId14"/>
    <p:sldLayoutId id="2147483708" r:id="rId15"/>
    <p:sldLayoutId id="2147483706" r:id="rId16"/>
    <p:sldLayoutId id="2147483709" r:id="rId17"/>
    <p:sldLayoutId id="2147483710" r:id="rId18"/>
    <p:sldLayoutId id="2147483711" r:id="rId19"/>
    <p:sldLayoutId id="2147483713" r:id="rId20"/>
    <p:sldLayoutId id="2147483714" r:id="rId21"/>
    <p:sldLayoutId id="2147483694" r:id="rId22"/>
    <p:sldLayoutId id="2147483703" r:id="rId23"/>
    <p:sldLayoutId id="2147483655" r:id="rId24"/>
    <p:sldLayoutId id="2147483695" r:id="rId25"/>
    <p:sldLayoutId id="2147483720" r:id="rId2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Tx/>
        <a:buNone/>
        <a:defRPr sz="1600" kern="1200">
          <a:solidFill>
            <a:srgbClr val="003064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SzPct val="130000"/>
        <a:buFont typeface="Arial"/>
        <a:buChar char="•"/>
        <a:defRPr sz="1600" kern="1200" cap="none" baseline="0">
          <a:solidFill>
            <a:srgbClr val="003064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SzPct val="130000"/>
        <a:buFont typeface="Arial"/>
        <a:buChar char="•"/>
        <a:defRPr sz="1600" kern="1200">
          <a:solidFill>
            <a:srgbClr val="003064"/>
          </a:solidFill>
          <a:latin typeface="+mn-lt"/>
          <a:ea typeface="+mn-ea"/>
          <a:cs typeface="+mn-cs"/>
        </a:defRPr>
      </a:lvl3pPr>
      <a:lvl4pPr marL="360000" indent="-1800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SzPct val="130000"/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720000" indent="-1800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SzPct val="130000"/>
        <a:buFont typeface="Arial"/>
        <a:buChar char="•"/>
        <a:defRPr sz="1600" kern="1200">
          <a:solidFill>
            <a:srgbClr val="1EAE9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867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ib-sh.de/infoseite/landesprogramm-arbeit-2021-bis-202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908812" y="4622681"/>
            <a:ext cx="1996994" cy="436478"/>
          </a:xfrm>
        </p:spPr>
        <p:txBody>
          <a:bodyPr/>
          <a:lstStyle/>
          <a:p>
            <a:r>
              <a:rPr lang="de-DE" sz="2000" b="1" dirty="0" smtClean="0"/>
              <a:t>Kiel, 14.03.2022</a:t>
            </a:r>
            <a:endParaRPr lang="de-DE" sz="2000" b="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7115" y="875763"/>
            <a:ext cx="10363200" cy="1403797"/>
          </a:xfrm>
        </p:spPr>
        <p:txBody>
          <a:bodyPr/>
          <a:lstStyle/>
          <a:p>
            <a:pPr algn="ctr"/>
            <a:r>
              <a:rPr lang="de-DE" dirty="0" smtClean="0"/>
              <a:t>Landesprogramm Arbeit 2021-2027 ESF Plus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34921" y="5365888"/>
            <a:ext cx="228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Moderatoren: Grit Sattler</a:t>
            </a:r>
          </a:p>
          <a:p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Marion Haar</a:t>
            </a:r>
            <a:endParaRPr lang="de-D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36823" y="2758623"/>
            <a:ext cx="5211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2">
                    <a:lumMod val="50000"/>
                  </a:schemeClr>
                </a:solidFill>
              </a:rPr>
              <a:t>Anforderungen an den Erstattungsantrag  </a:t>
            </a:r>
            <a:endParaRPr lang="de-DE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e-DE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800" b="1" dirty="0" smtClean="0">
                <a:solidFill>
                  <a:schemeClr val="accent2">
                    <a:lumMod val="50000"/>
                  </a:schemeClr>
                </a:solidFill>
              </a:rPr>
              <a:t>unter </a:t>
            </a:r>
            <a:r>
              <a:rPr lang="de-DE" sz="2800" b="1" dirty="0">
                <a:solidFill>
                  <a:schemeClr val="accent2">
                    <a:lumMod val="50000"/>
                  </a:schemeClr>
                </a:solidFill>
              </a:rPr>
              <a:t>Einbezug von </a:t>
            </a:r>
            <a:r>
              <a:rPr lang="de-DE" sz="2800" b="1" dirty="0" err="1">
                <a:solidFill>
                  <a:schemeClr val="accent2">
                    <a:lumMod val="50000"/>
                  </a:schemeClr>
                </a:solidFill>
              </a:rPr>
              <a:t>ProNord</a:t>
            </a:r>
            <a:r>
              <a:rPr lang="de-DE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de-DE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357" y="399802"/>
            <a:ext cx="10753195" cy="652934"/>
          </a:xfrm>
        </p:spPr>
        <p:txBody>
          <a:bodyPr/>
          <a:lstStyle/>
          <a:p>
            <a:pPr algn="ctr"/>
            <a:r>
              <a:rPr lang="de-DE" dirty="0"/>
              <a:t> </a:t>
            </a:r>
            <a:r>
              <a:rPr lang="de-DE" dirty="0" err="1"/>
              <a:t>ProNord</a:t>
            </a:r>
            <a:r>
              <a:rPr lang="de-DE" dirty="0"/>
              <a:t> - Beleg </a:t>
            </a:r>
            <a:r>
              <a:rPr lang="de-DE" dirty="0" smtClean="0"/>
              <a:t>hochladen (z.B</a:t>
            </a:r>
            <a:r>
              <a:rPr lang="de-DE" dirty="0"/>
              <a:t>. </a:t>
            </a:r>
            <a:r>
              <a:rPr lang="de-DE" dirty="0" smtClean="0"/>
              <a:t>Lohnjournal)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264" y="1382281"/>
            <a:ext cx="7836408" cy="469847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0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501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- Hochgeladenen Beleg speichern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978" y="1382281"/>
            <a:ext cx="7609235" cy="453548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8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933" y="386400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– Finanzierungsbelege des Projektes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77" y="1462342"/>
            <a:ext cx="7829781" cy="453548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1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077" y="446698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- Belegübersicht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01" y="1405729"/>
            <a:ext cx="9454572" cy="453548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282024" y="5487992"/>
            <a:ext cx="88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Bitte beachten Sie, dass die Daten Personalkosten in </a:t>
            </a:r>
            <a:r>
              <a:rPr lang="de-DE" dirty="0" err="1" smtClean="0"/>
              <a:t>ProNord</a:t>
            </a:r>
            <a:r>
              <a:rPr lang="de-DE" dirty="0" smtClean="0"/>
              <a:t> identisch sind mit der Anlage zum Auszahlungsantrag: Personalkostenübersicht.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8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069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– Übersicht Erstattungsanträge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9" y="1354151"/>
            <a:ext cx="10343876" cy="4535487"/>
          </a:xfrm>
        </p:spPr>
      </p:pic>
    </p:spTree>
    <p:extLst>
      <p:ext uri="{BB962C8B-B14F-4D97-AF65-F5344CB8AC3E}">
        <p14:creationId xmlns:p14="http://schemas.microsoft.com/office/powerpoint/2010/main" val="23987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213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– Übergabe Erstattungsantrag an die IB.SH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643" y="1382281"/>
            <a:ext cx="7602944" cy="453548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6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501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– Anlagen zum Erstattungsantrag drucken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6" y="1381772"/>
            <a:ext cx="10766987" cy="4536504"/>
          </a:xfrm>
        </p:spPr>
      </p:pic>
    </p:spTree>
    <p:extLst>
      <p:ext uri="{BB962C8B-B14F-4D97-AF65-F5344CB8AC3E}">
        <p14:creationId xmlns:p14="http://schemas.microsoft.com/office/powerpoint/2010/main" val="1235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89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- Projektübersicht nach Übergabe Erstattungsantrag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7" y="1480630"/>
            <a:ext cx="10242997" cy="4535487"/>
          </a:xfrm>
        </p:spPr>
      </p:pic>
    </p:spTree>
    <p:extLst>
      <p:ext uri="{BB962C8B-B14F-4D97-AF65-F5344CB8AC3E}">
        <p14:creationId xmlns:p14="http://schemas.microsoft.com/office/powerpoint/2010/main" val="19204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357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Übermittlung von Arbeitsverträgen/Zusatzvereinbarungen/Nebenabreden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1427163"/>
            <a:ext cx="9180575" cy="48201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6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89" y="437554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- Mail versendet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86" y="1436688"/>
            <a:ext cx="8415903" cy="453548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4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388522"/>
          </a:xfrm>
        </p:spPr>
        <p:txBody>
          <a:bodyPr/>
          <a:lstStyle/>
          <a:p>
            <a:pPr algn="ctr"/>
            <a:r>
              <a:rPr lang="de-DE" dirty="0" smtClean="0"/>
              <a:t>Übersicht zum Auszahlungsantrag EA/ ZN/ VN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641600" y="5098472"/>
            <a:ext cx="684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Formulare können Sie auf unserer Homepage herunterladen:</a:t>
            </a: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Landesprogramm Arbeit 2021 bis 2027 | IB.SH (ib-sh.de)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31" y="1646237"/>
            <a:ext cx="9601200" cy="2905125"/>
          </a:xfrm>
        </p:spPr>
      </p:pic>
    </p:spTree>
    <p:extLst>
      <p:ext uri="{BB962C8B-B14F-4D97-AF65-F5344CB8AC3E}">
        <p14:creationId xmlns:p14="http://schemas.microsoft.com/office/powerpoint/2010/main" val="10751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19" y="2135904"/>
            <a:ext cx="1500964" cy="15748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710604"/>
            <a:ext cx="10728000" cy="360813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– Nachrichten- Eingang mit Anhang (Öffnen der Datei)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843678" y="1589759"/>
            <a:ext cx="65920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Wenn Sie eine Nachricht mit Anhang erhalten haben, </a:t>
            </a:r>
          </a:p>
          <a:p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Sehen Sie nach dem Öffnen dieses Zeichen (siehe links)</a:t>
            </a:r>
          </a:p>
          <a:p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mit einem grünen Punkt links oben im Bildschirm.</a:t>
            </a:r>
          </a:p>
          <a:p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Das Zeichen muss einmal angeklickt werden.</a:t>
            </a:r>
            <a:endParaRPr lang="de-DE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4" y="3244047"/>
            <a:ext cx="3133725" cy="10096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790682" y="3153463"/>
            <a:ext cx="6794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Nun erscheint die Klammer mit einem grünen Punkt. </a:t>
            </a:r>
            <a:endParaRPr lang="de-DE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Wenn Sie diese anklicken, sehen Sie die Anlagen, auf die </a:t>
            </a:r>
          </a:p>
          <a:p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Sie dann nochmals klicken, um sie zu öffnen.</a:t>
            </a:r>
            <a:endParaRPr lang="de-DE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1" y="1787917"/>
            <a:ext cx="2114550" cy="104032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85030" y="5168348"/>
            <a:ext cx="289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-&gt; Oder öffnen mit</a:t>
            </a:r>
          </a:p>
          <a:p>
            <a:r>
              <a:rPr lang="de-DE" dirty="0"/>
              <a:t> </a:t>
            </a:r>
            <a:r>
              <a:rPr lang="de-DE" dirty="0" smtClean="0"/>
              <a:t>   Adobe Acrobat Reader: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484" y="4516992"/>
            <a:ext cx="990600" cy="18760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471" y="4585064"/>
            <a:ext cx="792459" cy="181289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878965" y="549151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/>
              <a:t>Links auf den Pfeil</a:t>
            </a:r>
          </a:p>
          <a:p>
            <a:r>
              <a:rPr lang="de-DE" dirty="0"/>
              <a:t> </a:t>
            </a:r>
            <a:r>
              <a:rPr lang="de-DE" dirty="0" smtClean="0"/>
              <a:t>    klicken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481084" y="4921857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Links oben erscheint</a:t>
            </a:r>
          </a:p>
          <a:p>
            <a:r>
              <a:rPr lang="de-DE" dirty="0" smtClean="0"/>
              <a:t>die Klammer.</a:t>
            </a:r>
          </a:p>
          <a:p>
            <a:r>
              <a:rPr lang="de-DE" dirty="0" smtClean="0"/>
              <a:t>Hier finden Sie nach einem</a:t>
            </a:r>
          </a:p>
          <a:p>
            <a:r>
              <a:rPr lang="de-DE" dirty="0" smtClean="0"/>
              <a:t>Klick die Anhänge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2494" y="1302558"/>
            <a:ext cx="23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-&gt; Öffnen mit Firefox: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28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645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- Teilnehmererfassung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431009"/>
            <a:ext cx="10766425" cy="416019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</a:t>
            </a:r>
            <a:fld id="{39FA20AA-16CC-4911-BB7B-16DA1586ECB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89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Auszahlungsantrag im Original auf dem Postweg versenden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643" y="1426372"/>
            <a:ext cx="10766987" cy="4536504"/>
          </a:xfrm>
        </p:spPr>
        <p:txBody>
          <a:bodyPr/>
          <a:lstStyle/>
          <a:p>
            <a:pPr algn="ctr"/>
            <a:r>
              <a:rPr lang="de-DE" sz="3200" dirty="0" smtClean="0"/>
              <a:t>Sie haben alles erledigt und alle Unterlagen wurden zur Abrechnung hochgeladen? Prima…</a:t>
            </a:r>
          </a:p>
          <a:p>
            <a:pPr algn="ctr"/>
            <a:r>
              <a:rPr lang="de-DE" sz="3200" dirty="0" smtClean="0"/>
              <a:t>Dann schicken Sie uns bitte im Original: </a:t>
            </a:r>
          </a:p>
          <a:p>
            <a:endParaRPr lang="de-DE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200" dirty="0" smtClean="0"/>
              <a:t>Auszahlungsantrag </a:t>
            </a:r>
            <a:r>
              <a:rPr lang="de-DE" sz="3200" dirty="0" smtClean="0">
                <a:sym typeface="Wingdings" panose="05000000000000000000" pitchFamily="2" charset="2"/>
              </a:rPr>
              <a:t> rechtsverbindlich unterschrieben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200" dirty="0" smtClean="0">
                <a:sym typeface="Wingdings" panose="05000000000000000000" pitchFamily="2" charset="2"/>
              </a:rPr>
              <a:t>Dokument zum Erstattungsantrag  (Deckblatt Scancodes)</a:t>
            </a:r>
          </a:p>
          <a:p>
            <a:endParaRPr lang="de-DE" dirty="0" smtClean="0"/>
          </a:p>
          <a:p>
            <a:r>
              <a:rPr lang="de-DE" sz="3200" dirty="0" smtClean="0"/>
              <a:t>			Vielen Dank für Ihre Aufmerksamkeit </a:t>
            </a:r>
            <a:r>
              <a:rPr lang="de-DE" sz="3200" dirty="0" smtClean="0">
                <a:sym typeface="Wingdings" panose="05000000000000000000" pitchFamily="2" charset="2"/>
              </a:rPr>
              <a:t>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710604"/>
            <a:ext cx="10728000" cy="431895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ProNord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Anmelden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t>3</a:t>
            </a:fld>
            <a:endParaRPr lang="de-DE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" y="1368425"/>
            <a:ext cx="10997314" cy="4652963"/>
          </a:xfrm>
        </p:spPr>
      </p:pic>
    </p:spTree>
    <p:extLst>
      <p:ext uri="{BB962C8B-B14F-4D97-AF65-F5344CB8AC3E}">
        <p14:creationId xmlns:p14="http://schemas.microsoft.com/office/powerpoint/2010/main" val="1478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388522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ProNord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Projekt auswählen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7" y="1555258"/>
            <a:ext cx="10588267" cy="4284525"/>
          </a:xfrm>
        </p:spPr>
      </p:pic>
    </p:spTree>
    <p:extLst>
      <p:ext uri="{BB962C8B-B14F-4D97-AF65-F5344CB8AC3E}">
        <p14:creationId xmlns:p14="http://schemas.microsoft.com/office/powerpoint/2010/main" val="14797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435" y="413832"/>
            <a:ext cx="10753195" cy="652934"/>
          </a:xfrm>
        </p:spPr>
        <p:txBody>
          <a:bodyPr/>
          <a:lstStyle/>
          <a:p>
            <a:pPr algn="ctr"/>
            <a:r>
              <a:rPr lang="de-DE" dirty="0" err="1" smtClean="0">
                <a:solidFill>
                  <a:schemeClr val="accent2">
                    <a:lumMod val="50000"/>
                  </a:schemeClr>
                </a:solidFill>
              </a:rPr>
              <a:t>ProNord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– Ansicht Projektseite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2" y="1436431"/>
            <a:ext cx="10058400" cy="44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357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– Erfassung Erstattungsantrag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511469"/>
            <a:ext cx="10766425" cy="442341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5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357" y="399802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- Belegerfassung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5" y="1590358"/>
            <a:ext cx="10639973" cy="453548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7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435" y="382690"/>
            <a:ext cx="10753195" cy="652934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- Belegerfassung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1609344"/>
            <a:ext cx="8650224" cy="4699381"/>
          </a:xfrm>
        </p:spPr>
      </p:pic>
    </p:spTree>
    <p:extLst>
      <p:ext uri="{BB962C8B-B14F-4D97-AF65-F5344CB8AC3E}">
        <p14:creationId xmlns:p14="http://schemas.microsoft.com/office/powerpoint/2010/main" val="2154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357" y="399802"/>
            <a:ext cx="10753195" cy="478022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ProNord</a:t>
            </a:r>
            <a:r>
              <a:rPr lang="de-DE" dirty="0" smtClean="0"/>
              <a:t> - Beleg hochladen (z.B. Lohnjournal)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01635"/>
            <a:ext cx="8631936" cy="47986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39FA20AA-16CC-4911-BB7B-16DA1586ECB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0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.SH_PPT-Vorlage_16zu9">
  <a:themeElements>
    <a:clrScheme name="IBSH">
      <a:dk1>
        <a:srgbClr val="000000"/>
      </a:dk1>
      <a:lt1>
        <a:srgbClr val="FFFFFF"/>
      </a:lt1>
      <a:dk2>
        <a:srgbClr val="003064"/>
      </a:dk2>
      <a:lt2>
        <a:srgbClr val="494948"/>
      </a:lt2>
      <a:accent1>
        <a:srgbClr val="1EAE9C"/>
      </a:accent1>
      <a:accent2>
        <a:srgbClr val="008CCF"/>
      </a:accent2>
      <a:accent3>
        <a:srgbClr val="7A6FAC"/>
      </a:accent3>
      <a:accent4>
        <a:srgbClr val="CC3399"/>
      </a:accent4>
      <a:accent5>
        <a:srgbClr val="2E4A7D"/>
      </a:accent5>
      <a:accent6>
        <a:srgbClr val="5B6E9B"/>
      </a:accent6>
      <a:hlink>
        <a:srgbClr val="8E98BB"/>
      </a:hlink>
      <a:folHlink>
        <a:srgbClr val="C3C8DC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IB.SH_PPT-Vorlage_16zu9</Template>
  <TotalTime>0</TotalTime>
  <Words>373</Words>
  <Application>Microsoft Office PowerPoint</Application>
  <PresentationFormat>Breitbild</PresentationFormat>
  <Paragraphs>74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IB.SH_PPT-Vorlage_16zu9</vt:lpstr>
      <vt:lpstr>Landesprogramm Arbeit 2021-2027 ESF Plus</vt:lpstr>
      <vt:lpstr>Übersicht zum Auszahlungsantrag EA/ ZN/ VN</vt:lpstr>
      <vt:lpstr> ProNord – Anmelden</vt:lpstr>
      <vt:lpstr> ProNord – Projekt auswählen</vt:lpstr>
      <vt:lpstr>ProNord – Ansicht Projektseite</vt:lpstr>
      <vt:lpstr> ProNord – Erfassung Erstattungsantrag</vt:lpstr>
      <vt:lpstr> ProNord - Belegerfassung</vt:lpstr>
      <vt:lpstr> ProNord - Belegerfassung</vt:lpstr>
      <vt:lpstr> ProNord - Beleg hochladen (z.B. Lohnjournal)</vt:lpstr>
      <vt:lpstr> ProNord - Beleg hochladen (z.B. Lohnjournal)</vt:lpstr>
      <vt:lpstr> ProNord - Hochgeladenen Beleg speichern</vt:lpstr>
      <vt:lpstr> ProNord – Finanzierungsbelege des Projektes</vt:lpstr>
      <vt:lpstr> ProNord - Belegübersicht</vt:lpstr>
      <vt:lpstr> ProNord – Übersicht Erstattungsanträge</vt:lpstr>
      <vt:lpstr> ProNord – Übergabe Erstattungsantrag an die IB.SH</vt:lpstr>
      <vt:lpstr> ProNord – Anlagen zum Erstattungsantrag drucken</vt:lpstr>
      <vt:lpstr> ProNord - Projektübersicht nach Übergabe Erstattungsantrag</vt:lpstr>
      <vt:lpstr>Übermittlung von Arbeitsverträgen/Zusatzvereinbarungen/Nebenabreden</vt:lpstr>
      <vt:lpstr> ProNord - Mail versendet</vt:lpstr>
      <vt:lpstr> ProNord – Nachrichten- Eingang mit Anhang (Öffnen der Datei)</vt:lpstr>
      <vt:lpstr> ProNord - Teilnehmererfassung</vt:lpstr>
      <vt:lpstr>Auszahlungsantrag im Original auf dem Postweg versenden</vt:lpstr>
    </vt:vector>
  </TitlesOfParts>
  <Company>IB.SH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Kerstin Simon</dc:creator>
  <cp:lastModifiedBy>Marlene Schlosser</cp:lastModifiedBy>
  <cp:revision>81</cp:revision>
  <cp:lastPrinted>2022-03-11T06:08:08Z</cp:lastPrinted>
  <dcterms:created xsi:type="dcterms:W3CDTF">2022-03-03T08:15:25Z</dcterms:created>
  <dcterms:modified xsi:type="dcterms:W3CDTF">2022-03-28T10:07:48Z</dcterms:modified>
</cp:coreProperties>
</file>